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7" r:id="rId6"/>
    <p:sldId id="261" r:id="rId7"/>
    <p:sldId id="281" r:id="rId8"/>
    <p:sldId id="263" r:id="rId9"/>
    <p:sldId id="262" r:id="rId10"/>
    <p:sldId id="287" r:id="rId11"/>
    <p:sldId id="294" r:id="rId12"/>
    <p:sldId id="282" r:id="rId13"/>
    <p:sldId id="275" r:id="rId14"/>
    <p:sldId id="296" r:id="rId15"/>
    <p:sldId id="295" r:id="rId16"/>
    <p:sldId id="274" r:id="rId17"/>
    <p:sldId id="272" r:id="rId18"/>
    <p:sldId id="280" r:id="rId19"/>
    <p:sldId id="297" r:id="rId20"/>
    <p:sldId id="293" r:id="rId21"/>
    <p:sldId id="278" r:id="rId22"/>
    <p:sldId id="285" r:id="rId23"/>
    <p:sldId id="265"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77" autoAdjust="0"/>
    <p:restoredTop sz="94660"/>
  </p:normalViewPr>
  <p:slideViewPr>
    <p:cSldViewPr snapToGrid="0">
      <p:cViewPr varScale="1">
        <p:scale>
          <a:sx n="58" d="100"/>
          <a:sy n="58" d="100"/>
        </p:scale>
        <p:origin x="12"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e77a0054a525a558/Document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219"/>
        <c:overlap val="-27"/>
        <c:axId val="-1053234544"/>
        <c:axId val="-1053234000"/>
      </c:barChart>
      <c:catAx>
        <c:axId val="-10532345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mix </a:t>
                </a:r>
                <a:r>
                  <a:rPr lang="en-IN" dirty="0" err="1"/>
                  <a:t>praportion</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3234000"/>
        <c:crosses val="autoZero"/>
        <c:auto val="1"/>
        <c:lblAlgn val="ctr"/>
        <c:lblOffset val="100"/>
        <c:noMultiLvlLbl val="0"/>
      </c:catAx>
      <c:valAx>
        <c:axId val="-1053234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7days strength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323454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150"/>
        <c:axId val="-1053236176"/>
        <c:axId val="-1053225296"/>
      </c:barChart>
      <c:catAx>
        <c:axId val="-1053236176"/>
        <c:scaling>
          <c:orientation val="minMax"/>
        </c:scaling>
        <c:delete val="0"/>
        <c:axPos val="b"/>
        <c:numFmt formatCode="General" sourceLinked="0"/>
        <c:majorTickMark val="out"/>
        <c:minorTickMark val="none"/>
        <c:tickLblPos val="nextTo"/>
        <c:crossAx val="-1053225296"/>
        <c:crosses val="autoZero"/>
        <c:auto val="1"/>
        <c:lblAlgn val="ctr"/>
        <c:lblOffset val="100"/>
        <c:noMultiLvlLbl val="0"/>
      </c:catAx>
      <c:valAx>
        <c:axId val="-1053225296"/>
        <c:scaling>
          <c:orientation val="minMax"/>
        </c:scaling>
        <c:delete val="0"/>
        <c:axPos val="l"/>
        <c:majorGridlines>
          <c:spPr>
            <a:ln w="6350" cap="flat" cmpd="sng" algn="ctr">
              <a:solidFill>
                <a:schemeClr val="accent3"/>
              </a:solidFill>
              <a:prstDash val="solid"/>
              <a:miter lim="800000"/>
            </a:ln>
            <a:effectLst/>
          </c:spPr>
        </c:majorGridlines>
        <c:numFmt formatCode="General" sourceLinked="1"/>
        <c:majorTickMark val="out"/>
        <c:minorTickMark val="none"/>
        <c:tickLblPos val="nextTo"/>
        <c:crossAx val="-1053236176"/>
        <c:crosses val="autoZero"/>
        <c:crossBetween val="between"/>
      </c:valAx>
      <c:spPr>
        <a:noFill/>
        <a:ln w="25400">
          <a:noFill/>
        </a:ln>
      </c:spPr>
    </c:plotArea>
    <c:legend>
      <c:legendPos val="r"/>
      <c:overlay val="0"/>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30DFA-8857-E0C7-AB21-16407656E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7DADFDE-7805-E95D-1224-BD33F35467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36ABA10-BF99-8C4C-822A-7023575DD11A}"/>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4E702EC3-39CD-C717-4363-35E607AF4F5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E8BF9DEB-D796-AB80-E90F-C9555E5819E8}"/>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3192797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ED3444-5572-DD56-CB6C-1AA2751775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80D38E1-D5BF-5C98-E0EF-3E4BB748B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18AE13D-F085-D474-DA88-4F80139DCB43}"/>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4468F216-65AE-05AB-673D-9CC15DA09C6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E0D80BE1-3BB7-F527-1696-0AB6B5860E1D}"/>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244776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56EEF47-E029-38FB-2C5E-AEA7CD6A68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AD0FF8B-1F10-401C-1DDA-E2B3F6EF22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1D2C684-0F14-6060-F29B-293F0ADB858B}"/>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6169EA94-1BCF-CC34-9B97-DBA6E326364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6EF85EA4-DEAD-670C-5422-0D99A3FA3B6B}"/>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46999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1EE45C-CFF0-AEB2-99AF-F2F498EF0D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B5EF2D7-1E11-E3E5-5D47-F7B97EA21D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7121723-35D4-9596-3141-DD3DDF761E86}"/>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44A91DB1-878E-487D-925F-19D3BAB7C42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EB7A0A37-BB8B-5B3B-973E-232B136C146C}"/>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1581636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152B5-8786-D676-8988-0E66829B8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D48C3CF-10EC-E6FC-EACC-247299B55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9A135E7-6173-A398-DB6D-4325759314B0}"/>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5190E3CB-485E-2C45-0046-D837FF485C6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8EAB8CF2-F9B2-4A53-856E-6722779DA31E}"/>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307145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C6EB9-21F4-9C91-FCED-049B00260F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2D56722-92ED-1D68-F28B-911DF814A0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B72CAAD2-5B7C-48F3-1425-FA43D7C19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4F92252-6FC0-D195-EEE0-368E6A8FBEF9}"/>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6" name="Footer Placeholder 5">
            <a:extLst>
              <a:ext uri="{FF2B5EF4-FFF2-40B4-BE49-F238E27FC236}">
                <a16:creationId xmlns:a16="http://schemas.microsoft.com/office/drawing/2014/main" xmlns="" id="{B9E10702-7D59-74A0-2E3B-D01C3AEE6C5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6977315F-0350-CAA1-2EBA-513950F9C0C1}"/>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2863136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474C1B-4549-19D3-E047-4DF5262DEC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886A128-71ED-6C99-D87E-8933A3FFB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604F98F-AC63-ECCA-A3FE-D0F0F7038F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0131D087-D91C-F1AE-45D4-9B5E82EC34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59318B5-0663-F18C-5CD4-4AC47F60B5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F408255-CAA2-FE5B-FCE8-F7F69FD647D5}"/>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8" name="Footer Placeholder 7">
            <a:extLst>
              <a:ext uri="{FF2B5EF4-FFF2-40B4-BE49-F238E27FC236}">
                <a16:creationId xmlns:a16="http://schemas.microsoft.com/office/drawing/2014/main" xmlns="" id="{85C710F1-5373-813D-2630-DF768E6A81E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xmlns="" id="{F471A6FD-27DC-2336-3C6A-7A35E8143CAC}"/>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95089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E4C30-81A3-CFFF-594E-03EB44E72E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119DC04-1BAD-3F1F-0119-AD1273628D8F}"/>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4" name="Footer Placeholder 3">
            <a:extLst>
              <a:ext uri="{FF2B5EF4-FFF2-40B4-BE49-F238E27FC236}">
                <a16:creationId xmlns:a16="http://schemas.microsoft.com/office/drawing/2014/main" xmlns="" id="{F40B7E9D-585E-9A46-85FB-6289FC3A610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xmlns="" id="{2C9165F4-910F-ED5E-4615-8106A555C37F}"/>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221166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3C6B1E-8F89-EB1D-ACE8-8BDEE3E9F64F}"/>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3" name="Footer Placeholder 2">
            <a:extLst>
              <a:ext uri="{FF2B5EF4-FFF2-40B4-BE49-F238E27FC236}">
                <a16:creationId xmlns:a16="http://schemas.microsoft.com/office/drawing/2014/main" xmlns="" id="{D0913647-2D95-9264-FC48-61798B9F5DB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xmlns="" id="{D5CE1741-29EC-334F-6621-1197BFB40EB7}"/>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1987637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304C9-1D0A-22A9-1DDC-4996168D8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E89F9A8-38B6-6CEC-4128-EB1BFE167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603C086-0E1E-C602-8777-75A54CDC5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5561AF0-3DCD-4CB2-E811-691265E7B96A}"/>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6" name="Footer Placeholder 5">
            <a:extLst>
              <a:ext uri="{FF2B5EF4-FFF2-40B4-BE49-F238E27FC236}">
                <a16:creationId xmlns:a16="http://schemas.microsoft.com/office/drawing/2014/main" xmlns="" id="{CA0FF158-1983-35A6-19F9-CF1DB294C9F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3F54741D-54A1-AB1D-F9B9-C5534F211425}"/>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981526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BBD1B4-3682-B6EB-1637-328859808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20CDE752-8461-09D2-DF78-7D99B92591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xmlns="" id="{85BDEB57-0C8F-F006-6A33-DA44B2EFA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401C9BE-A65E-8054-29E1-84F509816A33}"/>
              </a:ext>
            </a:extLst>
          </p:cNvPr>
          <p:cNvSpPr>
            <a:spLocks noGrp="1"/>
          </p:cNvSpPr>
          <p:nvPr>
            <p:ph type="dt" sz="half" idx="10"/>
          </p:nvPr>
        </p:nvSpPr>
        <p:spPr/>
        <p:txBody>
          <a:bodyPr/>
          <a:lstStyle/>
          <a:p>
            <a:fld id="{0C815DD5-CB4B-4F4A-AF28-035BD32D000A}" type="datetimeFigureOut">
              <a:rPr lang="en-IN" smtClean="0"/>
              <a:pPr/>
              <a:t>18-01-2026</a:t>
            </a:fld>
            <a:endParaRPr lang="en-IN" dirty="0"/>
          </a:p>
        </p:txBody>
      </p:sp>
      <p:sp>
        <p:nvSpPr>
          <p:cNvPr id="6" name="Footer Placeholder 5">
            <a:extLst>
              <a:ext uri="{FF2B5EF4-FFF2-40B4-BE49-F238E27FC236}">
                <a16:creationId xmlns:a16="http://schemas.microsoft.com/office/drawing/2014/main" xmlns="" id="{B6F81DA6-5A0B-DD46-7227-74E0A119CA8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9C739C0D-79B2-8F4D-B89A-06C8761EB182}"/>
              </a:ext>
            </a:extLst>
          </p:cNvPr>
          <p:cNvSpPr>
            <a:spLocks noGrp="1"/>
          </p:cNvSpPr>
          <p:nvPr>
            <p:ph type="sldNum" sz="quarter" idx="12"/>
          </p:nvPr>
        </p:nvSpPr>
        <p:spPr/>
        <p:txBody>
          <a:body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52803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195680D-38F3-3A52-D26E-EEE9E06812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51D15EB-AFE5-FF58-E1E3-857DFB48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1B645E8-B8FC-A79B-B9FD-266396E56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15DD5-CB4B-4F4A-AF28-035BD32D000A}" type="datetimeFigureOut">
              <a:rPr lang="en-IN" smtClean="0"/>
              <a:pPr/>
              <a:t>18-01-2026</a:t>
            </a:fld>
            <a:endParaRPr lang="en-IN" dirty="0"/>
          </a:p>
        </p:txBody>
      </p:sp>
      <p:sp>
        <p:nvSpPr>
          <p:cNvPr id="5" name="Footer Placeholder 4">
            <a:extLst>
              <a:ext uri="{FF2B5EF4-FFF2-40B4-BE49-F238E27FC236}">
                <a16:creationId xmlns:a16="http://schemas.microsoft.com/office/drawing/2014/main" xmlns="" id="{97CD2B9C-368A-90C3-AE45-E45FAFE475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xmlns="" id="{DB19A130-D844-A9C9-4D3E-CAAF8AE9A3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C00A18-409A-455E-A9DB-4E6E5031E64E}" type="slidenum">
              <a:rPr lang="en-IN" smtClean="0"/>
              <a:pPr/>
              <a:t>‹#›</a:t>
            </a:fld>
            <a:endParaRPr lang="en-IN" dirty="0"/>
          </a:p>
        </p:txBody>
      </p:sp>
    </p:spTree>
    <p:extLst>
      <p:ext uri="{BB962C8B-B14F-4D97-AF65-F5344CB8AC3E}">
        <p14:creationId xmlns:p14="http://schemas.microsoft.com/office/powerpoint/2010/main" val="1249007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4D6268B-9DED-0306-1CFE-211C53E487C2}"/>
              </a:ext>
            </a:extLst>
          </p:cNvPr>
          <p:cNvSpPr txBox="1"/>
          <p:nvPr/>
        </p:nvSpPr>
        <p:spPr>
          <a:xfrm>
            <a:off x="1065143" y="2473581"/>
            <a:ext cx="10215716" cy="4124206"/>
          </a:xfrm>
          <a:prstGeom prst="rect">
            <a:avLst/>
          </a:prstGeom>
          <a:noFill/>
        </p:spPr>
        <p:txBody>
          <a:bodyPr wrap="square" rtlCol="0">
            <a:spAutoFit/>
          </a:bodyPr>
          <a:lstStyle/>
          <a:p>
            <a:pPr algn="ctr"/>
            <a:endParaRPr lang="en-IN" sz="2400" b="1" dirty="0">
              <a:latin typeface="Arial" panose="020B0604020202020204" pitchFamily="34" charset="0"/>
              <a:cs typeface="Arial" panose="020B0604020202020204" pitchFamily="34" charset="0"/>
            </a:endParaRPr>
          </a:p>
          <a:p>
            <a:pPr algn="ctr"/>
            <a:r>
              <a:rPr lang="en-IN" sz="2400" b="1" dirty="0">
                <a:latin typeface="Arial" panose="020B0604020202020204" pitchFamily="34" charset="0"/>
                <a:cs typeface="Arial" panose="020B0604020202020204" pitchFamily="34" charset="0"/>
              </a:rPr>
              <a:t>EXPERIMENTAL </a:t>
            </a:r>
            <a:r>
              <a:rPr lang="en-IN" sz="2400" b="1" dirty="0" smtClean="0">
                <a:latin typeface="Arial" panose="020B0604020202020204" pitchFamily="34" charset="0"/>
                <a:cs typeface="Arial" panose="020B0604020202020204" pitchFamily="34" charset="0"/>
              </a:rPr>
              <a:t> STUDY ON SMART CAMPUS SAFETY AND FEEDBACK SYSTEM</a:t>
            </a:r>
          </a:p>
          <a:p>
            <a:pPr algn="ctr"/>
            <a:endParaRPr lang="en-IN" sz="2400" b="1" dirty="0">
              <a:latin typeface="Arial" panose="020B0604020202020204" pitchFamily="34" charset="0"/>
              <a:cs typeface="Arial" panose="020B0604020202020204" pitchFamily="34" charset="0"/>
            </a:endParaRPr>
          </a:p>
          <a:p>
            <a:pPr algn="ctr"/>
            <a:endParaRPr lang="en-IN" sz="2400" b="1" dirty="0" smtClean="0">
              <a:latin typeface="Arial" panose="020B0604020202020204" pitchFamily="34" charset="0"/>
              <a:cs typeface="Arial" panose="020B0604020202020204" pitchFamily="34" charset="0"/>
            </a:endParaRPr>
          </a:p>
          <a:p>
            <a:pPr algn="ctr"/>
            <a:endParaRPr lang="en-IN" sz="2400" b="1" dirty="0">
              <a:latin typeface="Arial" panose="020B0604020202020204" pitchFamily="34" charset="0"/>
              <a:cs typeface="Arial" panose="020B0604020202020204" pitchFamily="34" charset="0"/>
            </a:endParaRPr>
          </a:p>
          <a:p>
            <a:pPr algn="ctr"/>
            <a:endParaRPr lang="en-IN" sz="2400" b="1" dirty="0" smtClean="0">
              <a:latin typeface="Arial" panose="020B0604020202020204" pitchFamily="34" charset="0"/>
              <a:cs typeface="Arial" panose="020B0604020202020204" pitchFamily="34" charset="0"/>
            </a:endParaRPr>
          </a:p>
          <a:p>
            <a:pPr algn="ctr"/>
            <a:endParaRPr lang="en-IN" sz="2400" b="1" dirty="0">
              <a:latin typeface="Arial" panose="020B0604020202020204" pitchFamily="34" charset="0"/>
              <a:cs typeface="Arial" panose="020B0604020202020204" pitchFamily="34" charset="0"/>
            </a:endParaRPr>
          </a:p>
          <a:p>
            <a:pPr algn="ctr"/>
            <a:r>
              <a:rPr lang="en-IN" sz="2400" b="1" dirty="0" smtClean="0">
                <a:latin typeface="Arial" panose="020B0604020202020204" pitchFamily="34" charset="0"/>
                <a:cs typeface="Arial" panose="020B0604020202020204" pitchFamily="34" charset="0"/>
              </a:rPr>
              <a:t> </a:t>
            </a:r>
            <a:endParaRPr lang="en-IN" sz="2400" b="1" dirty="0">
              <a:latin typeface="Arial" panose="020B0604020202020204" pitchFamily="34" charset="0"/>
              <a:cs typeface="Arial" panose="020B0604020202020204" pitchFamily="34" charset="0"/>
            </a:endParaRPr>
          </a:p>
          <a:p>
            <a:pPr algn="ctr"/>
            <a:endParaRPr lang="en-IN" sz="2800" dirty="0">
              <a:latin typeface="Arial" panose="020B0604020202020204" pitchFamily="34" charset="0"/>
              <a:cs typeface="Arial" panose="020B0604020202020204" pitchFamily="34" charset="0"/>
            </a:endParaRPr>
          </a:p>
          <a:p>
            <a:pPr algn="ctr"/>
            <a:endParaRPr lang="en-IN" dirty="0"/>
          </a:p>
        </p:txBody>
      </p:sp>
      <p:sp>
        <p:nvSpPr>
          <p:cNvPr id="8" name="TextBox 7">
            <a:extLst>
              <a:ext uri="{FF2B5EF4-FFF2-40B4-BE49-F238E27FC236}">
                <a16:creationId xmlns:a16="http://schemas.microsoft.com/office/drawing/2014/main" xmlns="" id="{601F6D7D-C356-CB3D-26F5-7F4FD1CF8FE9}"/>
              </a:ext>
            </a:extLst>
          </p:cNvPr>
          <p:cNvSpPr txBox="1"/>
          <p:nvPr/>
        </p:nvSpPr>
        <p:spPr>
          <a:xfrm>
            <a:off x="1315865" y="4143798"/>
            <a:ext cx="9714271" cy="1969770"/>
          </a:xfrm>
          <a:prstGeom prst="rect">
            <a:avLst/>
          </a:prstGeom>
          <a:noFill/>
        </p:spPr>
        <p:txBody>
          <a:bodyPr wrap="square" rtlCol="0">
            <a:spAutoFit/>
          </a:bodyPr>
          <a:lstStyle/>
          <a:p>
            <a:pPr algn="ctr"/>
            <a:r>
              <a:rPr lang="en-IN" dirty="0" smtClean="0">
                <a:latin typeface="Arial" panose="020B0604020202020204" pitchFamily="34" charset="0"/>
                <a:cs typeface="Arial" panose="020B0604020202020204" pitchFamily="34" charset="0"/>
              </a:rPr>
              <a:t>INFORMATION SCIENCE </a:t>
            </a:r>
            <a:r>
              <a:rPr lang="en-IN" dirty="0">
                <a:latin typeface="Arial" panose="020B0604020202020204" pitchFamily="34" charset="0"/>
                <a:cs typeface="Arial" panose="020B0604020202020204" pitchFamily="34" charset="0"/>
              </a:rPr>
              <a:t>ENGINEERING</a:t>
            </a:r>
          </a:p>
          <a:p>
            <a:pPr algn="ctr"/>
            <a:r>
              <a:rPr lang="en-IN" dirty="0" smtClean="0">
                <a:latin typeface="Arial" panose="020B0604020202020204" pitchFamily="34" charset="0"/>
                <a:cs typeface="Arial" panose="020B0604020202020204" pitchFamily="34" charset="0"/>
              </a:rPr>
              <a:t>BY</a:t>
            </a:r>
          </a:p>
          <a:p>
            <a:pPr algn="ctr"/>
            <a:r>
              <a:rPr lang="en-US" dirty="0" smtClean="0">
                <a:latin typeface="Arial" panose="020B0604020202020204" pitchFamily="34" charset="0"/>
                <a:cs typeface="Arial" panose="020B0604020202020204" pitchFamily="34" charset="0"/>
              </a:rPr>
              <a:t>ANUSHREE S                                                                                          </a:t>
            </a:r>
            <a:endParaRPr lang="en-IN" dirty="0">
              <a:latin typeface="Arial" panose="020B0604020202020204" pitchFamily="34" charset="0"/>
              <a:cs typeface="Arial" panose="020B0604020202020204" pitchFamily="34" charset="0"/>
            </a:endParaRPr>
          </a:p>
          <a:p>
            <a:pPr algn="ctr"/>
            <a:r>
              <a:rPr lang="en-IN" sz="1400" dirty="0">
                <a:latin typeface="Arial" panose="020B0604020202020204" pitchFamily="34" charset="0"/>
                <a:cs typeface="Arial" panose="020B0604020202020204" pitchFamily="34" charset="0"/>
              </a:rPr>
              <a:t>Under the guidance of</a:t>
            </a:r>
          </a:p>
          <a:p>
            <a:pPr algn="ctr"/>
            <a:r>
              <a:rPr lang="en-IN" b="1" dirty="0" err="1" smtClean="0">
                <a:latin typeface="Arial" panose="020B0604020202020204" pitchFamily="34" charset="0"/>
                <a:cs typeface="Arial" panose="020B0604020202020204" pitchFamily="34" charset="0"/>
              </a:rPr>
              <a:t>Prof.</a:t>
            </a:r>
            <a:r>
              <a:rPr lang="en-IN" b="1" dirty="0" smtClean="0">
                <a:latin typeface="Arial" panose="020B0604020202020204" pitchFamily="34" charset="0"/>
                <a:cs typeface="Arial" panose="020B0604020202020204" pitchFamily="34" charset="0"/>
              </a:rPr>
              <a:t> SHILPA R</a:t>
            </a:r>
            <a:endParaRPr lang="en-IN" b="1" dirty="0">
              <a:latin typeface="Arial" panose="020B0604020202020204" pitchFamily="34" charset="0"/>
              <a:cs typeface="Arial" panose="020B0604020202020204" pitchFamily="34" charset="0"/>
            </a:endParaRPr>
          </a:p>
          <a:p>
            <a:pPr algn="ctr"/>
            <a:r>
              <a:rPr lang="en-IN" dirty="0">
                <a:latin typeface="Arial" panose="020B0604020202020204" pitchFamily="34" charset="0"/>
                <a:cs typeface="Arial" panose="020B0604020202020204" pitchFamily="34" charset="0"/>
              </a:rPr>
              <a:t>(Assistant professor)</a:t>
            </a:r>
          </a:p>
          <a:p>
            <a:pPr algn="ctr"/>
            <a:r>
              <a:rPr lang="en-IN" dirty="0">
                <a:latin typeface="Arial" panose="020B0604020202020204" pitchFamily="34" charset="0"/>
                <a:cs typeface="Arial" panose="020B0604020202020204" pitchFamily="34" charset="0"/>
              </a:rPr>
              <a:t>DEPARTMENT OF CIVIL ENGINEERING</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684583" y="341442"/>
            <a:ext cx="11125552" cy="2162271"/>
          </a:xfrm>
          <a:prstGeom prst="rect">
            <a:avLst/>
          </a:prstGeom>
        </p:spPr>
      </p:pic>
    </p:spTree>
    <p:extLst>
      <p:ext uri="{BB962C8B-B14F-4D97-AF65-F5344CB8AC3E}">
        <p14:creationId xmlns:p14="http://schemas.microsoft.com/office/powerpoint/2010/main" val="2970063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69869" y="285412"/>
            <a:ext cx="3994485" cy="584775"/>
          </a:xfrm>
          <a:prstGeom prst="rect">
            <a:avLst/>
          </a:prstGeom>
        </p:spPr>
        <p:txBody>
          <a:bodyPr wrap="square">
            <a:spAutoFit/>
          </a:bodyPr>
          <a:lstStyle/>
          <a:p>
            <a:r>
              <a:rPr lang="en-IN" sz="3200" dirty="0"/>
              <a:t>Modules</a:t>
            </a:r>
            <a:r>
              <a:rPr lang="en-IN" sz="2800" dirty="0"/>
              <a:t> of the </a:t>
            </a:r>
            <a:r>
              <a:rPr lang="en-IN" sz="3200" dirty="0"/>
              <a:t>System</a:t>
            </a:r>
            <a:endParaRPr lang="en-IN" sz="2800" dirty="0"/>
          </a:p>
        </p:txBody>
      </p:sp>
      <p:sp>
        <p:nvSpPr>
          <p:cNvPr id="2" name="Rectangle 1"/>
          <p:cNvSpPr/>
          <p:nvPr/>
        </p:nvSpPr>
        <p:spPr>
          <a:xfrm>
            <a:off x="259882" y="1301075"/>
            <a:ext cx="11685069" cy="5355312"/>
          </a:xfrm>
          <a:prstGeom prst="rect">
            <a:avLst/>
          </a:prstGeom>
        </p:spPr>
        <p:txBody>
          <a:bodyPr wrap="square">
            <a:spAutoFit/>
          </a:bodyPr>
          <a:lstStyle/>
          <a:p>
            <a:r>
              <a:rPr lang="en-IN" sz="2800" dirty="0"/>
              <a:t>Title: Safety </a:t>
            </a:r>
            <a:r>
              <a:rPr lang="en-IN" sz="2800" dirty="0" smtClean="0"/>
              <a:t>Module </a:t>
            </a:r>
          </a:p>
          <a:p>
            <a:endParaRPr lang="en-IN" sz="2400" dirty="0" smtClean="0"/>
          </a:p>
          <a:p>
            <a:pPr marL="285750" indent="-285750">
              <a:buFont typeface="Arial" panose="020B0604020202020204" pitchFamily="34" charset="0"/>
              <a:buChar char="•"/>
            </a:pPr>
            <a:r>
              <a:rPr lang="en-IN" sz="2400" dirty="0" smtClean="0"/>
              <a:t>Real-time </a:t>
            </a:r>
            <a:r>
              <a:rPr lang="en-IN" sz="2400" dirty="0"/>
              <a:t>alerts for </a:t>
            </a:r>
            <a:r>
              <a:rPr lang="en-IN" sz="2400" dirty="0" smtClean="0"/>
              <a:t>emergencies</a:t>
            </a:r>
          </a:p>
          <a:p>
            <a:pPr marL="285750" indent="-285750">
              <a:buFont typeface="Arial" panose="020B0604020202020204" pitchFamily="34" charset="0"/>
              <a:buChar char="•"/>
            </a:pPr>
            <a:r>
              <a:rPr lang="en-IN" sz="2400" dirty="0" smtClean="0"/>
              <a:t>Location </a:t>
            </a:r>
            <a:r>
              <a:rPr lang="en-IN" sz="2400" dirty="0"/>
              <a:t>tracking of </a:t>
            </a:r>
            <a:r>
              <a:rPr lang="en-IN" sz="2400" dirty="0" smtClean="0"/>
              <a:t>incidents</a:t>
            </a:r>
          </a:p>
          <a:p>
            <a:pPr marL="285750" indent="-285750">
              <a:buFont typeface="Arial" panose="020B0604020202020204" pitchFamily="34" charset="0"/>
              <a:buChar char="•"/>
            </a:pPr>
            <a:r>
              <a:rPr lang="en-IN" sz="2400" dirty="0" smtClean="0"/>
              <a:t>Quick </a:t>
            </a:r>
            <a:r>
              <a:rPr lang="en-IN" sz="2400" dirty="0"/>
              <a:t>notification to campus </a:t>
            </a:r>
            <a:r>
              <a:rPr lang="en-IN" sz="2400" dirty="0" smtClean="0"/>
              <a:t>security </a:t>
            </a:r>
          </a:p>
          <a:p>
            <a:pPr marL="285750" indent="-285750">
              <a:buFont typeface="Arial" panose="020B0604020202020204" pitchFamily="34" charset="0"/>
              <a:buChar char="•"/>
            </a:pPr>
            <a:r>
              <a:rPr lang="en-IN" sz="2400" dirty="0" smtClean="0"/>
              <a:t>Safety </a:t>
            </a:r>
            <a:r>
              <a:rPr lang="en-IN" sz="2400" dirty="0"/>
              <a:t>tips and reminders for </a:t>
            </a:r>
            <a:r>
              <a:rPr lang="en-IN" sz="2400" dirty="0" smtClean="0"/>
              <a:t>students</a:t>
            </a:r>
          </a:p>
          <a:p>
            <a:endParaRPr lang="en-IN" dirty="0"/>
          </a:p>
          <a:p>
            <a:r>
              <a:rPr lang="en-IN" sz="2800" dirty="0" smtClean="0"/>
              <a:t>Title</a:t>
            </a:r>
            <a:r>
              <a:rPr lang="en-IN" sz="2800" dirty="0"/>
              <a:t>: </a:t>
            </a:r>
            <a:r>
              <a:rPr lang="en-IN" sz="2800" dirty="0" smtClean="0"/>
              <a:t>Feedback Module</a:t>
            </a:r>
          </a:p>
          <a:p>
            <a:endParaRPr lang="en-IN" sz="2400" dirty="0" smtClean="0"/>
          </a:p>
          <a:p>
            <a:pPr marL="285750" indent="-285750">
              <a:buFont typeface="Arial" panose="020B0604020202020204" pitchFamily="34" charset="0"/>
              <a:buChar char="•"/>
            </a:pPr>
            <a:r>
              <a:rPr lang="en-IN" sz="2800" dirty="0" smtClean="0"/>
              <a:t> </a:t>
            </a:r>
            <a:r>
              <a:rPr lang="en-IN" sz="2400" dirty="0" smtClean="0"/>
              <a:t>Collect </a:t>
            </a:r>
            <a:r>
              <a:rPr lang="en-IN" sz="2400" dirty="0"/>
              <a:t>feedback from students and </a:t>
            </a:r>
            <a:r>
              <a:rPr lang="en-IN" sz="2400" dirty="0" smtClean="0"/>
              <a:t>staff</a:t>
            </a:r>
          </a:p>
          <a:p>
            <a:pPr marL="285750" indent="-285750">
              <a:buFont typeface="Arial" panose="020B0604020202020204" pitchFamily="34" charset="0"/>
              <a:buChar char="•"/>
            </a:pPr>
            <a:r>
              <a:rPr lang="en-IN" sz="2400" dirty="0" smtClean="0"/>
              <a:t>Rating </a:t>
            </a:r>
            <a:r>
              <a:rPr lang="en-IN" sz="2400" dirty="0"/>
              <a:t>system for campus </a:t>
            </a:r>
            <a:r>
              <a:rPr lang="en-IN" sz="2400" dirty="0" smtClean="0"/>
              <a:t>facilities</a:t>
            </a:r>
          </a:p>
          <a:p>
            <a:pPr marL="285750" indent="-285750">
              <a:buFont typeface="Arial" panose="020B0604020202020204" pitchFamily="34" charset="0"/>
              <a:buChar char="•"/>
            </a:pPr>
            <a:r>
              <a:rPr lang="en-IN" sz="2400" dirty="0" smtClean="0"/>
              <a:t>Anonymous </a:t>
            </a:r>
            <a:r>
              <a:rPr lang="en-IN" sz="2400" dirty="0"/>
              <a:t>suggestions for </a:t>
            </a:r>
            <a:r>
              <a:rPr lang="en-IN" sz="2400" dirty="0" smtClean="0"/>
              <a:t>improvements</a:t>
            </a:r>
          </a:p>
          <a:p>
            <a:pPr marL="285750" indent="-285750">
              <a:buFont typeface="Arial" panose="020B0604020202020204" pitchFamily="34" charset="0"/>
              <a:buChar char="•"/>
            </a:pPr>
            <a:r>
              <a:rPr lang="en-IN" sz="2400" dirty="0" smtClean="0"/>
              <a:t>Reports </a:t>
            </a:r>
            <a:r>
              <a:rPr lang="en-IN" sz="2400" dirty="0"/>
              <a:t>generated for </a:t>
            </a:r>
            <a:r>
              <a:rPr lang="en-IN" sz="2400" dirty="0" smtClean="0"/>
              <a:t>management</a:t>
            </a:r>
          </a:p>
          <a:p>
            <a:pPr marL="285750" indent="-285750">
              <a:buFont typeface="Arial" panose="020B0604020202020204" pitchFamily="34" charset="0"/>
              <a:buChar char="•"/>
            </a:pPr>
            <a:endParaRPr lang="en-IN" sz="2400" dirty="0" smtClean="0"/>
          </a:p>
        </p:txBody>
      </p:sp>
    </p:spTree>
    <p:extLst>
      <p:ext uri="{BB962C8B-B14F-4D97-AF65-F5344CB8AC3E}">
        <p14:creationId xmlns:p14="http://schemas.microsoft.com/office/powerpoint/2010/main" val="347816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0770" y="1777897"/>
            <a:ext cx="9615638" cy="2369880"/>
          </a:xfrm>
          <a:prstGeom prst="rect">
            <a:avLst/>
          </a:prstGeom>
        </p:spPr>
        <p:txBody>
          <a:bodyPr wrap="square">
            <a:spAutoFit/>
          </a:bodyPr>
          <a:lstStyle/>
          <a:p>
            <a:r>
              <a:rPr lang="en-IN" sz="2800" dirty="0"/>
              <a:t>Title: Admin </a:t>
            </a:r>
            <a:r>
              <a:rPr lang="en-IN" sz="2800" dirty="0" smtClean="0"/>
              <a:t>Module</a:t>
            </a:r>
          </a:p>
          <a:p>
            <a:endParaRPr lang="en-IN" sz="2400" dirty="0"/>
          </a:p>
          <a:p>
            <a:pPr marL="285750" indent="-285750">
              <a:buFont typeface="Arial" panose="020B0604020202020204" pitchFamily="34" charset="0"/>
              <a:buChar char="•"/>
            </a:pPr>
            <a:r>
              <a:rPr lang="en-IN" sz="2400" dirty="0"/>
              <a:t>Monitor safety alerts and notifications</a:t>
            </a:r>
          </a:p>
          <a:p>
            <a:pPr marL="285750" indent="-285750">
              <a:buFont typeface="Arial" panose="020B0604020202020204" pitchFamily="34" charset="0"/>
              <a:buChar char="•"/>
            </a:pPr>
            <a:r>
              <a:rPr lang="en-IN" sz="2400" dirty="0"/>
              <a:t>Access all feedback reports</a:t>
            </a:r>
          </a:p>
          <a:p>
            <a:pPr marL="285750" indent="-285750">
              <a:buFont typeface="Arial" panose="020B0604020202020204" pitchFamily="34" charset="0"/>
              <a:buChar char="•"/>
            </a:pPr>
            <a:r>
              <a:rPr lang="en-IN" sz="2400" dirty="0"/>
              <a:t>Respond to issues and suggestions</a:t>
            </a:r>
          </a:p>
          <a:p>
            <a:pPr marL="285750" indent="-285750">
              <a:buFont typeface="Arial" panose="020B0604020202020204" pitchFamily="34" charset="0"/>
              <a:buChar char="•"/>
            </a:pPr>
            <a:r>
              <a:rPr lang="en-IN" sz="2400" dirty="0"/>
              <a:t>Manage users and system settings</a:t>
            </a:r>
          </a:p>
        </p:txBody>
      </p:sp>
    </p:spTree>
    <p:extLst>
      <p:ext uri="{BB962C8B-B14F-4D97-AF65-F5344CB8AC3E}">
        <p14:creationId xmlns:p14="http://schemas.microsoft.com/office/powerpoint/2010/main" val="84774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7DF43F2-AC4B-84D3-08E4-64E479D43FAA}"/>
              </a:ext>
            </a:extLst>
          </p:cNvPr>
          <p:cNvSpPr txBox="1"/>
          <p:nvPr/>
        </p:nvSpPr>
        <p:spPr>
          <a:xfrm>
            <a:off x="384609" y="2004571"/>
            <a:ext cx="10626291" cy="2031325"/>
          </a:xfrm>
          <a:prstGeom prst="rect">
            <a:avLst/>
          </a:prstGeom>
          <a:noFill/>
        </p:spPr>
        <p:txBody>
          <a:bodyPr wrap="square">
            <a:spAutoFit/>
          </a:bodyPr>
          <a:lstStyle/>
          <a:p>
            <a:r>
              <a:rPr lang="en-IN" b="1" dirty="0"/>
              <a:t>Frontend Technologies:</a:t>
            </a:r>
            <a:r>
              <a:rPr lang="en-IN" dirty="0"/>
              <a:t> HTML, CSS, </a:t>
            </a:r>
            <a:r>
              <a:rPr lang="en-IN" dirty="0" smtClean="0"/>
              <a:t>JavaScript</a:t>
            </a:r>
          </a:p>
          <a:p>
            <a:endParaRPr lang="en-IN" dirty="0"/>
          </a:p>
          <a:p>
            <a:r>
              <a:rPr lang="en-IN" b="1" dirty="0"/>
              <a:t>Backend &amp; Database:</a:t>
            </a:r>
            <a:r>
              <a:rPr lang="en-IN" dirty="0"/>
              <a:t> PHP / Python and </a:t>
            </a:r>
            <a:r>
              <a:rPr lang="en-IN" dirty="0" smtClean="0"/>
              <a:t>MySQL</a:t>
            </a:r>
          </a:p>
          <a:p>
            <a:endParaRPr lang="en-IN" dirty="0"/>
          </a:p>
          <a:p>
            <a:r>
              <a:rPr lang="en-IN" b="1" dirty="0"/>
              <a:t>Notification Tools:</a:t>
            </a:r>
            <a:r>
              <a:rPr lang="en-IN" dirty="0"/>
              <a:t> Email and SMS </a:t>
            </a:r>
            <a:r>
              <a:rPr lang="en-IN" dirty="0" smtClean="0"/>
              <a:t>alert</a:t>
            </a:r>
          </a:p>
          <a:p>
            <a:endParaRPr lang="en-IN" dirty="0"/>
          </a:p>
          <a:p>
            <a:endParaRPr lang="en-IN" dirty="0"/>
          </a:p>
        </p:txBody>
      </p:sp>
      <p:sp>
        <p:nvSpPr>
          <p:cNvPr id="13" name="TextBox 12">
            <a:extLst>
              <a:ext uri="{FF2B5EF4-FFF2-40B4-BE49-F238E27FC236}">
                <a16:creationId xmlns:a16="http://schemas.microsoft.com/office/drawing/2014/main" xmlns="" id="{BF7FA40C-CB85-8534-358A-B8216ACEA69B}"/>
              </a:ext>
            </a:extLst>
          </p:cNvPr>
          <p:cNvSpPr txBox="1"/>
          <p:nvPr/>
        </p:nvSpPr>
        <p:spPr>
          <a:xfrm>
            <a:off x="403124" y="393244"/>
            <a:ext cx="778240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TOOLS AND TECHNOLOGIES USED</a:t>
            </a:r>
            <a:endParaRPr lang="en-IN"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7426" y="1193533"/>
            <a:ext cx="5308885" cy="3737513"/>
          </a:xfrm>
          <a:prstGeom prst="rect">
            <a:avLst/>
          </a:prstGeom>
        </p:spPr>
      </p:pic>
    </p:spTree>
    <p:extLst>
      <p:ext uri="{BB962C8B-B14F-4D97-AF65-F5344CB8AC3E}">
        <p14:creationId xmlns:p14="http://schemas.microsoft.com/office/powerpoint/2010/main" val="37564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3D16A26-D60F-DB63-63B2-707B6F0B1830}"/>
              </a:ext>
            </a:extLst>
          </p:cNvPr>
          <p:cNvSpPr txBox="1"/>
          <p:nvPr/>
        </p:nvSpPr>
        <p:spPr>
          <a:xfrm>
            <a:off x="81079" y="-56075"/>
            <a:ext cx="11180619" cy="3693319"/>
          </a:xfrm>
          <a:prstGeom prst="rect">
            <a:avLst/>
          </a:prstGeom>
          <a:noFill/>
        </p:spPr>
        <p:txBody>
          <a:bodyPr wrap="square" rtlCol="0">
            <a:spAutoFit/>
          </a:bodyPr>
          <a:lstStyle/>
          <a:p>
            <a:pPr algn="ctr"/>
            <a:r>
              <a:rPr lang="en-US" sz="3200" b="1" dirty="0" smtClean="0"/>
              <a:t>WORKING OF SMART SYSTEM</a:t>
            </a:r>
            <a:endParaRPr lang="en-US" sz="2800" dirty="0" smtClean="0">
              <a:latin typeface="Times New Roman" pitchFamily="18" charset="0"/>
              <a:cs typeface="Times New Roman" pitchFamily="18" charset="0"/>
            </a:endParaRPr>
          </a:p>
          <a:p>
            <a:pPr marL="342900" indent="-342900">
              <a:buFont typeface="Arial" panose="020B0604020202020204" pitchFamily="34" charset="0"/>
              <a:buChar char="•"/>
            </a:pPr>
            <a:endParaRPr lang="en-US" sz="2400" b="1" dirty="0"/>
          </a:p>
          <a:p>
            <a:pPr lvl="0" eaLnBrk="0" fontAlgn="base" hangingPunct="0">
              <a:spcBef>
                <a:spcPct val="0"/>
              </a:spcBef>
              <a:spcAft>
                <a:spcPct val="0"/>
              </a:spcAft>
            </a:pPr>
            <a:r>
              <a:rPr lang="en-US" sz="2800" b="1" dirty="0">
                <a:latin typeface="Arial" panose="020B0604020202020204" pitchFamily="34" charset="0"/>
              </a:rPr>
              <a:t>Step 1: User Action</a:t>
            </a:r>
          </a:p>
          <a:p>
            <a:pPr lvl="0" eaLnBrk="0" fontAlgn="base" hangingPunct="0">
              <a:lnSpc>
                <a:spcPct val="150000"/>
              </a:lnSpc>
              <a:spcBef>
                <a:spcPct val="0"/>
              </a:spcBef>
              <a:spcAft>
                <a:spcPct val="0"/>
              </a:spcAft>
              <a:buFontTx/>
              <a:buChar char="•"/>
            </a:pPr>
            <a:r>
              <a:rPr lang="en-US" sz="2800" dirty="0">
                <a:latin typeface="Arial" panose="020B0604020202020204" pitchFamily="34" charset="0"/>
              </a:rPr>
              <a:t>The </a:t>
            </a:r>
            <a:r>
              <a:rPr lang="en-US" sz="2400" b="1" dirty="0">
                <a:latin typeface="Arial" panose="020B0604020202020204" pitchFamily="34" charset="0"/>
              </a:rPr>
              <a:t>student or staff (user)</a:t>
            </a:r>
            <a:r>
              <a:rPr lang="en-US" sz="2400" dirty="0">
                <a:latin typeface="Arial" panose="020B0604020202020204" pitchFamily="34" charset="0"/>
              </a:rPr>
              <a:t> logs into the system.</a:t>
            </a:r>
          </a:p>
          <a:p>
            <a:pPr lvl="0" eaLnBrk="0" fontAlgn="base" hangingPunct="0">
              <a:lnSpc>
                <a:spcPct val="150000"/>
              </a:lnSpc>
              <a:spcBef>
                <a:spcPct val="0"/>
              </a:spcBef>
              <a:spcAft>
                <a:spcPct val="0"/>
              </a:spcAft>
              <a:buFontTx/>
              <a:buChar char="•"/>
            </a:pPr>
            <a:r>
              <a:rPr lang="en-US" sz="2400" dirty="0">
                <a:latin typeface="Arial" panose="020B0604020202020204" pitchFamily="34" charset="0"/>
              </a:rPr>
              <a:t>The user </a:t>
            </a:r>
            <a:r>
              <a:rPr lang="en-US" sz="2400" b="1" dirty="0">
                <a:latin typeface="Arial" panose="020B0604020202020204" pitchFamily="34" charset="0"/>
              </a:rPr>
              <a:t>submits a safety complaint, emergency alert, or feedback</a:t>
            </a:r>
            <a:r>
              <a:rPr lang="en-US" sz="2400" dirty="0">
                <a:latin typeface="Arial" panose="020B0604020202020204" pitchFamily="34" charset="0"/>
              </a:rPr>
              <a:t> through the web application</a:t>
            </a:r>
            <a:r>
              <a:rPr lang="en-US" sz="2400" dirty="0" smtClean="0">
                <a:latin typeface="Arial" panose="020B0604020202020204" pitchFamily="34" charset="0"/>
              </a:rPr>
              <a:t>.</a:t>
            </a:r>
            <a:endParaRPr lang="en-US" sz="2400" b="1" dirty="0"/>
          </a:p>
          <a:p>
            <a:pPr lvl="0" eaLnBrk="0" fontAlgn="base" hangingPunct="0">
              <a:lnSpc>
                <a:spcPct val="150000"/>
              </a:lnSpc>
              <a:spcBef>
                <a:spcPct val="0"/>
              </a:spcBef>
              <a:spcAft>
                <a:spcPct val="0"/>
              </a:spcAft>
            </a:pPr>
            <a:r>
              <a:rPr lang="en-US" sz="2400" b="1" dirty="0" smtClean="0"/>
              <a:t>                               </a:t>
            </a:r>
            <a:endParaRPr lang="en-US" sz="2400" dirty="0"/>
          </a:p>
        </p:txBody>
      </p:sp>
      <p:sp>
        <p:nvSpPr>
          <p:cNvPr id="5" name="AutoShape 2" descr="Output image">
            <a:extLst>
              <a:ext uri="{FF2B5EF4-FFF2-40B4-BE49-F238E27FC236}">
                <a16:creationId xmlns:a16="http://schemas.microsoft.com/office/drawing/2014/main" xmlns="" id="{EFDFCD52-5C24-709F-F350-8A285A519341}"/>
              </a:ext>
            </a:extLst>
          </p:cNvPr>
          <p:cNvSpPr>
            <a:spLocks noChangeAspect="1" noChangeArrowheads="1"/>
          </p:cNvSpPr>
          <p:nvPr/>
        </p:nvSpPr>
        <p:spPr bwMode="auto">
          <a:xfrm>
            <a:off x="6756399" y="162163"/>
            <a:ext cx="2561303" cy="25613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 name="Rectangle 1"/>
          <p:cNvSpPr>
            <a:spLocks noChangeArrowheads="1"/>
          </p:cNvSpPr>
          <p:nvPr/>
        </p:nvSpPr>
        <p:spPr bwMode="auto">
          <a:xfrm>
            <a:off x="0" y="-94566"/>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230872" y="3327235"/>
            <a:ext cx="1207770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panose="020B0604020202020204" pitchFamily="34" charset="0"/>
              </a:rPr>
              <a:t>Step 2: System Processing</a:t>
            </a:r>
            <a:r>
              <a:rPr kumimoji="0" lang="en-US" sz="2400" b="0" i="0" u="none" strike="noStrike" cap="none" normalizeH="0" baseline="0" dirty="0" smtClean="0">
                <a:ln>
                  <a:noFill/>
                </a:ln>
                <a:solidFill>
                  <a:schemeClr val="tx1"/>
                </a:solidFill>
                <a:effectLst/>
                <a:latin typeface="Arial" panose="020B0604020202020204" pitchFamily="34" charset="0"/>
              </a:rPr>
              <a:t>.</a:t>
            </a:r>
            <a:endParaRPr kumimoji="0" lang="en-US" sz="2400" b="1" i="0" u="none" strike="noStrike" cap="none" normalizeH="0" baseline="0" dirty="0" smtClean="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sz="2400" b="1" i="0" u="none" strike="noStrike" cap="none" normalizeH="0" baseline="0" dirty="0" smtClean="0">
                <a:ln>
                  <a:noFill/>
                </a:ln>
                <a:solidFill>
                  <a:schemeClr val="tx1"/>
                </a:solidFill>
                <a:effectLst/>
                <a:latin typeface="Arial" panose="020B0604020202020204" pitchFamily="34" charset="0"/>
              </a:rPr>
              <a:t>It stores the details securely in the database.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The system </a:t>
            </a:r>
            <a:r>
              <a:rPr kumimoji="0" lang="en-US" sz="2400" b="1" i="0" u="none" strike="noStrike" cap="none" normalizeH="0" baseline="0" dirty="0" smtClean="0">
                <a:ln>
                  <a:noFill/>
                </a:ln>
                <a:solidFill>
                  <a:schemeClr val="tx1"/>
                </a:solidFill>
                <a:effectLst/>
                <a:latin typeface="Arial" panose="020B0604020202020204" pitchFamily="34" charset="0"/>
              </a:rPr>
              <a:t>automatically triggers notifications</a:t>
            </a:r>
            <a:r>
              <a:rPr kumimoji="0" lang="en-US" sz="2400" b="0" i="0" u="none" strike="noStrike" cap="none" normalizeH="0" baseline="0" dirty="0" smtClean="0">
                <a:ln>
                  <a:noFill/>
                </a:ln>
                <a:solidFill>
                  <a:schemeClr val="tx1"/>
                </a:solidFill>
                <a:effectLst/>
                <a:latin typeface="Arial" panose="020B0604020202020204" pitchFamily="34" charset="0"/>
              </a:rPr>
              <a:t> (email/SMS) if it is a safety issue.</a:t>
            </a:r>
          </a:p>
          <a:p>
            <a:pPr marL="0" marR="0" lvl="0" indent="0" defTabSz="914400" rtl="0" eaLnBrk="0" fontAlgn="base" latinLnBrk="0" hangingPunct="0">
              <a:lnSpc>
                <a:spcPct val="15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248786" y="4574310"/>
            <a:ext cx="6096000" cy="1661993"/>
          </a:xfrm>
          <a:prstGeom prst="rect">
            <a:avLst/>
          </a:prstGeom>
        </p:spPr>
        <p:txBody>
          <a:bodyPr>
            <a:spAutoFit/>
          </a:bodyPr>
          <a:lstStyle/>
          <a:p>
            <a:pPr lvl="0" eaLnBrk="0" fontAlgn="base" hangingPunct="0">
              <a:lnSpc>
                <a:spcPct val="150000"/>
              </a:lnSpc>
              <a:spcBef>
                <a:spcPct val="0"/>
              </a:spcBef>
              <a:spcAft>
                <a:spcPct val="0"/>
              </a:spcAft>
            </a:pPr>
            <a:endParaRPr lang="en-US" sz="2000" b="1" dirty="0">
              <a:latin typeface="Arial" panose="020B0604020202020204" pitchFamily="34" charset="0"/>
            </a:endParaRPr>
          </a:p>
          <a:p>
            <a:pPr lvl="0" eaLnBrk="0" fontAlgn="base" hangingPunct="0">
              <a:lnSpc>
                <a:spcPct val="150000"/>
              </a:lnSpc>
              <a:spcBef>
                <a:spcPct val="0"/>
              </a:spcBef>
              <a:spcAft>
                <a:spcPct val="0"/>
              </a:spcAft>
              <a:buFontTx/>
              <a:buChar char="•"/>
            </a:pPr>
            <a:r>
              <a:rPr lang="en-US" sz="2400" dirty="0">
                <a:latin typeface="Arial" panose="020B0604020202020204" pitchFamily="34" charset="0"/>
              </a:rPr>
              <a:t>The </a:t>
            </a:r>
            <a:r>
              <a:rPr lang="en-US" sz="2400" b="1" dirty="0">
                <a:latin typeface="Arial" panose="020B0604020202020204" pitchFamily="34" charset="0"/>
              </a:rPr>
              <a:t>system receives the request</a:t>
            </a:r>
            <a:r>
              <a:rPr lang="en-US" sz="2400" dirty="0">
                <a:latin typeface="Arial" panose="020B0604020202020204" pitchFamily="34" charset="0"/>
              </a:rPr>
              <a:t> from the user</a:t>
            </a:r>
            <a:endParaRPr lang="en-IN" sz="2400" dirty="0"/>
          </a:p>
        </p:txBody>
      </p:sp>
    </p:spTree>
    <p:extLst>
      <p:ext uri="{BB962C8B-B14F-4D97-AF65-F5344CB8AC3E}">
        <p14:creationId xmlns:p14="http://schemas.microsoft.com/office/powerpoint/2010/main" val="2531375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190317" y="758474"/>
            <a:ext cx="11036483"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panose="020B0604020202020204" pitchFamily="34" charset="0"/>
              </a:rPr>
              <a:t>Step 3: Admin Notification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The </a:t>
            </a:r>
            <a:r>
              <a:rPr kumimoji="0" lang="en-US" sz="2400" b="1" i="0" u="none" strike="noStrike" cap="none" normalizeH="0" baseline="0" dirty="0" smtClean="0">
                <a:ln>
                  <a:noFill/>
                </a:ln>
                <a:solidFill>
                  <a:schemeClr val="tx1"/>
                </a:solidFill>
                <a:effectLst/>
                <a:latin typeface="Arial" panose="020B0604020202020204" pitchFamily="34" charset="0"/>
              </a:rPr>
              <a:t>admin/security team gets an alert</a:t>
            </a:r>
            <a:r>
              <a:rPr kumimoji="0" lang="en-US" sz="2400" b="0" i="0" u="none" strike="noStrike" cap="none" normalizeH="0" baseline="0" dirty="0" smtClean="0">
                <a:ln>
                  <a:noFill/>
                </a:ln>
                <a:solidFill>
                  <a:schemeClr val="tx1"/>
                </a:solidFill>
                <a:effectLst/>
                <a:latin typeface="Arial" panose="020B0604020202020204" pitchFamily="34" charset="0"/>
              </a:rPr>
              <a:t> with the complaint or feedback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The admin </a:t>
            </a:r>
            <a:r>
              <a:rPr kumimoji="0" lang="en-US" sz="2400" b="1" i="0" u="none" strike="noStrike" cap="none" normalizeH="0" baseline="0" dirty="0" smtClean="0">
                <a:ln>
                  <a:noFill/>
                </a:ln>
                <a:solidFill>
                  <a:schemeClr val="tx1"/>
                </a:solidFill>
                <a:effectLst/>
                <a:latin typeface="Arial" panose="020B0604020202020204" pitchFamily="34" charset="0"/>
              </a:rPr>
              <a:t>logs into the admin dashboard</a:t>
            </a:r>
            <a:r>
              <a:rPr kumimoji="0" lang="en-US" sz="2400" b="0" i="0" u="none" strike="noStrike" cap="none" normalizeH="0" baseline="0" dirty="0" smtClean="0">
                <a:ln>
                  <a:noFill/>
                </a:ln>
                <a:solidFill>
                  <a:schemeClr val="tx1"/>
                </a:solidFill>
                <a:effectLst/>
                <a:latin typeface="Arial" panose="020B0604020202020204" pitchFamily="34" charset="0"/>
              </a:rPr>
              <a:t> to view the reported issue.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90317" y="2544873"/>
            <a:ext cx="11721918"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panose="020B0604020202020204" pitchFamily="34" charset="0"/>
              </a:rPr>
              <a:t>Step 4: Admin 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The admin </a:t>
            </a:r>
            <a:r>
              <a:rPr kumimoji="0" lang="en-US" sz="2400" b="1" i="0" u="none" strike="noStrike" cap="none" normalizeH="0" baseline="0" dirty="0" smtClean="0">
                <a:ln>
                  <a:noFill/>
                </a:ln>
                <a:solidFill>
                  <a:schemeClr val="tx1"/>
                </a:solidFill>
                <a:effectLst/>
                <a:latin typeface="Arial" panose="020B0604020202020204" pitchFamily="34" charset="0"/>
              </a:rPr>
              <a:t>analyzes the issue</a:t>
            </a:r>
            <a:r>
              <a:rPr kumimoji="0" lang="en-US" sz="24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Necessary </a:t>
            </a:r>
            <a:r>
              <a:rPr kumimoji="0" lang="en-US" sz="2400" b="1" i="0" u="none" strike="noStrike" cap="none" normalizeH="0" baseline="0" dirty="0" smtClean="0">
                <a:ln>
                  <a:noFill/>
                </a:ln>
                <a:solidFill>
                  <a:schemeClr val="tx1"/>
                </a:solidFill>
                <a:effectLst/>
                <a:latin typeface="Arial" panose="020B0604020202020204" pitchFamily="34" charset="0"/>
              </a:rPr>
              <a:t>action is taken</a:t>
            </a:r>
            <a:r>
              <a:rPr kumimoji="0" lang="en-US" sz="2400" b="0" i="0" u="none" strike="noStrike" cap="none" normalizeH="0" baseline="0" dirty="0" smtClean="0">
                <a:ln>
                  <a:noFill/>
                </a:ln>
                <a:solidFill>
                  <a:schemeClr val="tx1"/>
                </a:solidFill>
                <a:effectLst/>
                <a:latin typeface="Arial" panose="020B0604020202020204" pitchFamily="34" charset="0"/>
              </a:rPr>
              <a:t> (security response, issue resolution, or acknowledgment).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The </a:t>
            </a:r>
            <a:r>
              <a:rPr kumimoji="0" lang="en-US" sz="2400" b="1" i="0" u="none" strike="noStrike" cap="none" normalizeH="0" baseline="0" dirty="0" smtClean="0">
                <a:ln>
                  <a:noFill/>
                </a:ln>
                <a:solidFill>
                  <a:schemeClr val="tx1"/>
                </a:solidFill>
                <a:effectLst/>
                <a:latin typeface="Arial" panose="020B0604020202020204" pitchFamily="34" charset="0"/>
              </a:rPr>
              <a:t>status is updated</a:t>
            </a:r>
            <a:r>
              <a:rPr kumimoji="0" lang="en-US" sz="2400" b="0" i="0" u="none" strike="noStrike" cap="none" normalizeH="0" baseline="0" dirty="0" smtClean="0">
                <a:ln>
                  <a:noFill/>
                </a:ln>
                <a:solidFill>
                  <a:schemeClr val="tx1"/>
                </a:solidFill>
                <a:effectLst/>
                <a:latin typeface="Arial" panose="020B0604020202020204" pitchFamily="34" charset="0"/>
              </a:rPr>
              <a:t> in the system (resolved / in progress).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0" y="9461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p:cNvSpPr>
            <a:spLocks noChangeArrowheads="1"/>
          </p:cNvSpPr>
          <p:nvPr/>
        </p:nvSpPr>
        <p:spPr bwMode="auto">
          <a:xfrm>
            <a:off x="190317" y="4977603"/>
            <a:ext cx="976741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panose="020B0604020202020204" pitchFamily="34" charset="0"/>
              </a:rPr>
              <a:t>Step 5: User Update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The </a:t>
            </a:r>
            <a:r>
              <a:rPr kumimoji="0" lang="en-US" sz="2400" b="1" i="0" u="none" strike="noStrike" cap="none" normalizeH="0" baseline="0" dirty="0" smtClean="0">
                <a:ln>
                  <a:noFill/>
                </a:ln>
                <a:solidFill>
                  <a:schemeClr val="tx1"/>
                </a:solidFill>
                <a:effectLst/>
                <a:latin typeface="Arial" panose="020B0604020202020204" pitchFamily="34" charset="0"/>
              </a:rPr>
              <a:t>user receives a confirmation or update</a:t>
            </a:r>
            <a:r>
              <a:rPr kumimoji="0" lang="en-US" sz="2400" b="0" i="0" u="none" strike="noStrike" cap="none" normalizeH="0" baseline="0" dirty="0" smtClean="0">
                <a:ln>
                  <a:noFill/>
                </a:ln>
                <a:solidFill>
                  <a:schemeClr val="tx1"/>
                </a:solidFill>
                <a:effectLst/>
                <a:latin typeface="Arial" panose="020B0604020202020204" pitchFamily="34" charset="0"/>
              </a:rPr>
              <a:t> about the action taken.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anose="020B0604020202020204" pitchFamily="34" charset="0"/>
              </a:rPr>
              <a:t> Feedback helps in </a:t>
            </a:r>
            <a:r>
              <a:rPr kumimoji="0" lang="en-US" sz="2400" b="1" i="0" u="none" strike="noStrike" cap="none" normalizeH="0" baseline="0" dirty="0" smtClean="0">
                <a:ln>
                  <a:noFill/>
                </a:ln>
                <a:solidFill>
                  <a:schemeClr val="tx1"/>
                </a:solidFill>
                <a:effectLst/>
                <a:latin typeface="Arial" panose="020B0604020202020204" pitchFamily="34" charset="0"/>
              </a:rPr>
              <a:t>improving campus safety and services</a:t>
            </a:r>
            <a:endParaRPr kumimoji="0" 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303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Tree>
    <p:extLst>
      <p:ext uri="{BB962C8B-B14F-4D97-AF65-F5344CB8AC3E}">
        <p14:creationId xmlns:p14="http://schemas.microsoft.com/office/powerpoint/2010/main" val="237325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5332" y="739339"/>
            <a:ext cx="11877368" cy="4278094"/>
          </a:xfrm>
          <a:prstGeom prst="rect">
            <a:avLst/>
          </a:prstGeom>
        </p:spPr>
        <p:txBody>
          <a:bodyPr wrap="square">
            <a:spAutoFit/>
          </a:bodyPr>
          <a:lstStyle/>
          <a:p>
            <a:r>
              <a:rPr lang="en-US" sz="2800" b="1" dirty="0"/>
              <a:t>Advantages of Smart Campus Safety and Feedback </a:t>
            </a:r>
            <a:r>
              <a:rPr lang="en-US" sz="2800" b="1" dirty="0" smtClean="0"/>
              <a:t>System</a:t>
            </a:r>
          </a:p>
          <a:p>
            <a:endParaRPr lang="en-US" sz="2800" b="1" dirty="0"/>
          </a:p>
          <a:p>
            <a:pPr>
              <a:lnSpc>
                <a:spcPct val="150000"/>
              </a:lnSpc>
              <a:buFont typeface="Arial" panose="020B0604020202020204" pitchFamily="34" charset="0"/>
              <a:buChar char="•"/>
            </a:pPr>
            <a:r>
              <a:rPr lang="en-US" sz="2400" b="1" dirty="0"/>
              <a:t>Improves campus safety</a:t>
            </a:r>
            <a:r>
              <a:rPr lang="en-US" sz="2400" dirty="0"/>
              <a:t> by enabling quick reporting of emergencies</a:t>
            </a:r>
          </a:p>
          <a:p>
            <a:pPr>
              <a:lnSpc>
                <a:spcPct val="150000"/>
              </a:lnSpc>
              <a:buFont typeface="Arial" panose="020B0604020202020204" pitchFamily="34" charset="0"/>
              <a:buChar char="•"/>
            </a:pPr>
            <a:r>
              <a:rPr lang="en-US" sz="2400" b="1" dirty="0"/>
              <a:t>Faster response</a:t>
            </a:r>
            <a:r>
              <a:rPr lang="en-US" sz="2400" dirty="0"/>
              <a:t> through instant alerts to administrators</a:t>
            </a:r>
          </a:p>
          <a:p>
            <a:pPr>
              <a:lnSpc>
                <a:spcPct val="150000"/>
              </a:lnSpc>
              <a:buFont typeface="Arial" panose="020B0604020202020204" pitchFamily="34" charset="0"/>
              <a:buChar char="•"/>
            </a:pPr>
            <a:r>
              <a:rPr lang="en-US" sz="2400" b="1" dirty="0"/>
              <a:t>Easy and convenient reporting</a:t>
            </a:r>
            <a:r>
              <a:rPr lang="en-US" sz="2400" dirty="0"/>
              <a:t> using an online system</a:t>
            </a:r>
          </a:p>
          <a:p>
            <a:pPr>
              <a:lnSpc>
                <a:spcPct val="150000"/>
              </a:lnSpc>
              <a:buFont typeface="Arial" panose="020B0604020202020204" pitchFamily="34" charset="0"/>
              <a:buChar char="•"/>
            </a:pPr>
            <a:r>
              <a:rPr lang="en-US" sz="2400" b="1" dirty="0"/>
              <a:t>Anonymous feedback option</a:t>
            </a:r>
            <a:r>
              <a:rPr lang="en-US" sz="2400" dirty="0"/>
              <a:t> encourages honest responses</a:t>
            </a:r>
          </a:p>
          <a:p>
            <a:pPr>
              <a:lnSpc>
                <a:spcPct val="150000"/>
              </a:lnSpc>
              <a:buFont typeface="Arial" panose="020B0604020202020204" pitchFamily="34" charset="0"/>
              <a:buChar char="•"/>
            </a:pPr>
            <a:r>
              <a:rPr lang="en-US" sz="2400" b="1" dirty="0"/>
              <a:t>Centralized data management</a:t>
            </a:r>
            <a:r>
              <a:rPr lang="en-US" sz="2400" dirty="0"/>
              <a:t> for safety issues and feedback</a:t>
            </a:r>
          </a:p>
          <a:p>
            <a:pPr>
              <a:lnSpc>
                <a:spcPct val="150000"/>
              </a:lnSpc>
              <a:buFont typeface="Arial" panose="020B0604020202020204" pitchFamily="34" charset="0"/>
              <a:buChar char="•"/>
            </a:pPr>
            <a:r>
              <a:rPr lang="en-US" sz="2400" b="1" dirty="0"/>
              <a:t>Better decision-making</a:t>
            </a:r>
            <a:r>
              <a:rPr lang="en-US" sz="2400" dirty="0"/>
              <a:t> using stored reports and feedback analysis</a:t>
            </a:r>
          </a:p>
        </p:txBody>
      </p:sp>
    </p:spTree>
    <p:extLst>
      <p:ext uri="{BB962C8B-B14F-4D97-AF65-F5344CB8AC3E}">
        <p14:creationId xmlns:p14="http://schemas.microsoft.com/office/powerpoint/2010/main" val="237097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06356DA-9C7B-EB12-D702-CEA55D665084}"/>
              </a:ext>
            </a:extLst>
          </p:cNvPr>
          <p:cNvSpPr txBox="1"/>
          <p:nvPr/>
        </p:nvSpPr>
        <p:spPr>
          <a:xfrm>
            <a:off x="-508820" y="267110"/>
            <a:ext cx="12967519" cy="138499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LIMITATIONS OF SMART CAMPUS SAFETY AND FEEDBACK SYSTEMCEMENT</a:t>
            </a:r>
            <a:endParaRPr lang="en-US"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dirty="0" smtClean="0"/>
              <a:t> </a:t>
            </a:r>
            <a:endParaRPr lang="en-US" dirty="0"/>
          </a:p>
          <a:p>
            <a:endParaRPr lang="en-US" dirty="0"/>
          </a:p>
          <a:p>
            <a:endParaRPr lang="en-US" dirty="0"/>
          </a:p>
        </p:txBody>
      </p:sp>
      <p:sp>
        <p:nvSpPr>
          <p:cNvPr id="3" name="Rectangle 2"/>
          <p:cNvSpPr/>
          <p:nvPr/>
        </p:nvSpPr>
        <p:spPr>
          <a:xfrm>
            <a:off x="406400" y="1652105"/>
            <a:ext cx="10985500" cy="3108543"/>
          </a:xfrm>
          <a:prstGeom prst="rect">
            <a:avLst/>
          </a:prstGeom>
        </p:spPr>
        <p:txBody>
          <a:bodyPr wrap="square">
            <a:spAutoFit/>
          </a:bodyPr>
          <a:lstStyle/>
          <a:p>
            <a:pPr marL="342900" indent="-342900">
              <a:buFont typeface="Arial" panose="020B0604020202020204" pitchFamily="34" charset="0"/>
              <a:buChar char="•"/>
            </a:pPr>
            <a:r>
              <a:rPr lang="en-IN" sz="2800" dirty="0"/>
              <a:t>Requires internet </a:t>
            </a:r>
            <a:r>
              <a:rPr lang="en-IN" sz="2800" dirty="0" smtClean="0"/>
              <a:t>connectivity</a:t>
            </a:r>
          </a:p>
          <a:p>
            <a:pPr marL="342900" indent="-342900">
              <a:buFont typeface="Arial" panose="020B0604020202020204" pitchFamily="34" charset="0"/>
              <a:buChar char="•"/>
            </a:pPr>
            <a:endParaRPr lang="en-IN" sz="2800" dirty="0" smtClean="0"/>
          </a:p>
          <a:p>
            <a:pPr marL="342900" indent="-342900">
              <a:buFont typeface="Arial" panose="020B0604020202020204" pitchFamily="34" charset="0"/>
              <a:buChar char="•"/>
            </a:pPr>
            <a:r>
              <a:rPr lang="en-IN" sz="2800" dirty="0" smtClean="0"/>
              <a:t>Depends </a:t>
            </a:r>
            <a:r>
              <a:rPr lang="en-IN" sz="2800" dirty="0"/>
              <a:t>on user </a:t>
            </a:r>
            <a:r>
              <a:rPr lang="en-IN" sz="2800" dirty="0" smtClean="0"/>
              <a:t>participation</a:t>
            </a:r>
          </a:p>
          <a:p>
            <a:pPr marL="342900" indent="-342900">
              <a:buFont typeface="Arial" panose="020B0604020202020204" pitchFamily="34" charset="0"/>
              <a:buChar char="•"/>
            </a:pPr>
            <a:endParaRPr lang="en-IN" sz="2800" dirty="0" smtClean="0"/>
          </a:p>
          <a:p>
            <a:pPr marL="342900" indent="-342900">
              <a:buFont typeface="Arial" panose="020B0604020202020204" pitchFamily="34" charset="0"/>
              <a:buChar char="•"/>
            </a:pPr>
            <a:r>
              <a:rPr lang="en-IN" sz="2800" dirty="0"/>
              <a:t> </a:t>
            </a:r>
            <a:r>
              <a:rPr lang="en-IN" sz="2800" dirty="0" smtClean="0"/>
              <a:t>Initial </a:t>
            </a:r>
            <a:r>
              <a:rPr lang="en-IN" sz="2800" dirty="0"/>
              <a:t>setup and maintenance </a:t>
            </a:r>
            <a:r>
              <a:rPr lang="en-IN" sz="2800" dirty="0" smtClean="0"/>
              <a:t>cost</a:t>
            </a:r>
          </a:p>
          <a:p>
            <a:pPr marL="342900" indent="-342900">
              <a:buFont typeface="Arial" panose="020B0604020202020204" pitchFamily="34" charset="0"/>
              <a:buChar char="•"/>
            </a:pPr>
            <a:endParaRPr lang="en-IN" sz="2800" dirty="0" smtClean="0"/>
          </a:p>
          <a:p>
            <a:pPr marL="285750" indent="-285750">
              <a:buFont typeface="Arial" panose="020B0604020202020204" pitchFamily="34" charset="0"/>
              <a:buChar char="•"/>
            </a:pPr>
            <a:r>
              <a:rPr lang="en-IN" sz="2800" dirty="0" smtClean="0"/>
              <a:t>System </a:t>
            </a:r>
            <a:r>
              <a:rPr lang="en-IN" sz="2800" dirty="0"/>
              <a:t>performance depends on hardware and software</a:t>
            </a:r>
          </a:p>
        </p:txBody>
      </p:sp>
    </p:spTree>
    <p:extLst>
      <p:ext uri="{BB962C8B-B14F-4D97-AF65-F5344CB8AC3E}">
        <p14:creationId xmlns:p14="http://schemas.microsoft.com/office/powerpoint/2010/main" val="3453811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xmlns="" id="{78937205-E024-65A1-538A-57D722155D19}"/>
              </a:ext>
            </a:extLst>
          </p:cNvPr>
          <p:cNvGraphicFramePr>
            <a:graphicFrameLocks/>
          </p:cNvGraphicFramePr>
          <p:nvPr>
            <p:extLst>
              <p:ext uri="{D42A27DB-BD31-4B8C-83A1-F6EECF244321}">
                <p14:modId xmlns:p14="http://schemas.microsoft.com/office/powerpoint/2010/main" val="2844986427"/>
              </p:ext>
            </p:extLst>
          </p:nvPr>
        </p:nvGraphicFramePr>
        <p:xfrm>
          <a:off x="1229032" y="1663139"/>
          <a:ext cx="8986684" cy="47194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xmlns="" id="{46955067-A76A-75B8-2F4A-E5C36087545F}"/>
              </a:ext>
            </a:extLst>
          </p:cNvPr>
          <p:cNvSpPr txBox="1"/>
          <p:nvPr/>
        </p:nvSpPr>
        <p:spPr>
          <a:xfrm>
            <a:off x="718458" y="1970314"/>
            <a:ext cx="10853056" cy="3046988"/>
          </a:xfrm>
          <a:prstGeom prst="rect">
            <a:avLst/>
          </a:prstGeom>
          <a:noFill/>
        </p:spPr>
        <p:txBody>
          <a:bodyPr wrap="square" rtlCol="0">
            <a:spAutoFit/>
          </a:bodyPr>
          <a:lstStyle/>
          <a:p>
            <a:r>
              <a:rPr lang="en-US" sz="2400" b="1" dirty="0"/>
              <a:t>Applications of Smart Campus Safety and Feedback System</a:t>
            </a:r>
          </a:p>
          <a:p>
            <a:r>
              <a:rPr lang="en-US" sz="2400" b="1" dirty="0"/>
              <a:t>College and University Campuses</a:t>
            </a:r>
            <a:r>
              <a:rPr lang="en-US" sz="2400" dirty="0"/>
              <a:t> – To report safety issues and collect student feedback</a:t>
            </a:r>
          </a:p>
          <a:p>
            <a:r>
              <a:rPr lang="en-US" sz="2400" b="1" dirty="0"/>
              <a:t>Hostels and Residential Areas</a:t>
            </a:r>
            <a:r>
              <a:rPr lang="en-US" sz="2400" dirty="0"/>
              <a:t> – For emergency alerts and complaint management</a:t>
            </a:r>
          </a:p>
          <a:p>
            <a:r>
              <a:rPr lang="en-US" sz="2400" b="1" dirty="0"/>
              <a:t>School Campuses</a:t>
            </a:r>
            <a:r>
              <a:rPr lang="en-US" sz="2400" dirty="0"/>
              <a:t> – To ensure student safety and communication</a:t>
            </a:r>
          </a:p>
          <a:p>
            <a:r>
              <a:rPr lang="en-US" sz="2400" b="1" dirty="0"/>
              <a:t>Libraries and Laboratories</a:t>
            </a:r>
            <a:r>
              <a:rPr lang="en-US" sz="2400" dirty="0"/>
              <a:t> – To report hazards or maintenance issues</a:t>
            </a:r>
          </a:p>
          <a:p>
            <a:r>
              <a:rPr lang="en-US" sz="2400" b="1" dirty="0"/>
              <a:t>Event Management in Campuses</a:t>
            </a:r>
            <a:r>
              <a:rPr lang="en-US" sz="2400" dirty="0"/>
              <a:t> – For crowd safety and incident reporting</a:t>
            </a:r>
          </a:p>
          <a:p>
            <a:pPr algn="ctr"/>
            <a:endParaRPr lang="en-IN"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484915" y="348343"/>
            <a:ext cx="3320142" cy="523220"/>
          </a:xfrm>
          <a:prstGeom prst="rect">
            <a:avLst/>
          </a:prstGeom>
          <a:noFill/>
        </p:spPr>
        <p:txBody>
          <a:bodyPr wrap="square" rtlCol="0">
            <a:spAutoFit/>
          </a:bodyPr>
          <a:lstStyle/>
          <a:p>
            <a:r>
              <a:rPr lang="en-US" sz="2800" b="1" dirty="0" smtClean="0"/>
              <a:t>APPLICATIONS</a:t>
            </a:r>
            <a:endParaRPr lang="en-IN" sz="2800" b="1" dirty="0"/>
          </a:p>
        </p:txBody>
      </p:sp>
    </p:spTree>
    <p:extLst>
      <p:ext uri="{BB962C8B-B14F-4D97-AF65-F5344CB8AC3E}">
        <p14:creationId xmlns:p14="http://schemas.microsoft.com/office/powerpoint/2010/main" val="4269890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70114"/>
            <a:ext cx="10058400" cy="5758543"/>
          </a:xfrm>
          <a:prstGeom prst="rect">
            <a:avLst/>
          </a:prstGeom>
        </p:spPr>
      </p:pic>
    </p:spTree>
    <p:extLst>
      <p:ext uri="{BB962C8B-B14F-4D97-AF65-F5344CB8AC3E}">
        <p14:creationId xmlns:p14="http://schemas.microsoft.com/office/powerpoint/2010/main" val="384250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031DAD8-EFF9-D23B-B9D2-770D6A8C0ED6}"/>
              </a:ext>
            </a:extLst>
          </p:cNvPr>
          <p:cNvSpPr txBox="1"/>
          <p:nvPr/>
        </p:nvSpPr>
        <p:spPr>
          <a:xfrm>
            <a:off x="384464" y="353291"/>
            <a:ext cx="11274136" cy="1384995"/>
          </a:xfrm>
          <a:prstGeom prst="rect">
            <a:avLst/>
          </a:prstGeom>
          <a:noFill/>
        </p:spPr>
        <p:txBody>
          <a:bodyPr wrap="square" rtlCol="0">
            <a:spAutoFit/>
          </a:bodyPr>
          <a:lstStyle/>
          <a:p>
            <a:pPr algn="ctr">
              <a:lnSpc>
                <a:spcPct val="150000"/>
              </a:lnSpc>
            </a:pPr>
            <a:r>
              <a:rPr lang="en-IN" sz="2800" b="1" dirty="0">
                <a:latin typeface="Arial" panose="020B0604020202020204" pitchFamily="34" charset="0"/>
                <a:cs typeface="Arial" panose="020B0604020202020204" pitchFamily="34" charset="0"/>
              </a:rPr>
              <a:t>INTRODUCTION </a:t>
            </a:r>
            <a:r>
              <a:rPr lang="en-IN" sz="2800" b="1" dirty="0" smtClean="0">
                <a:latin typeface="Arial" panose="020B0604020202020204" pitchFamily="34" charset="0"/>
                <a:cs typeface="Arial" panose="020B0604020202020204" pitchFamily="34" charset="0"/>
              </a:rPr>
              <a:t>ON SMART CAMPUS SAFETY AND FEEDBACK SYSTEM</a:t>
            </a:r>
            <a:endParaRPr lang="en-IN"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CDD99EC8-42D1-E444-B0B7-378D2B54E041}"/>
              </a:ext>
            </a:extLst>
          </p:cNvPr>
          <p:cNvSpPr txBox="1"/>
          <p:nvPr/>
        </p:nvSpPr>
        <p:spPr>
          <a:xfrm>
            <a:off x="957933" y="2118949"/>
            <a:ext cx="10931236"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 Smart </a:t>
            </a:r>
            <a:r>
              <a:rPr lang="en-US" sz="2800" dirty="0">
                <a:latin typeface="Times New Roman" panose="02020603050405020304" pitchFamily="18" charset="0"/>
                <a:cs typeface="Times New Roman" panose="02020603050405020304" pitchFamily="18" charset="0"/>
              </a:rPr>
              <a:t>Campus Safety and Feedback System is a technology-based solution designed to ensure student safety and improve communication within the campus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integrates safety monitoring, emergency alert systems, and feedback collection using digital platforms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system helps students and staff to report issues, emergencies, and feedback in real time through mobile or web applications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using smart technologies, the campus becomes safer, more responsive, and well-managed</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296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269041734"/>
              </p:ext>
            </p:extLst>
          </p:nvPr>
        </p:nvGraphicFramePr>
        <p:xfrm>
          <a:off x="2388824" y="2286756"/>
          <a:ext cx="6555036" cy="420930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2541224" y="1001613"/>
            <a:ext cx="6096000" cy="523220"/>
          </a:xfrm>
          <a:prstGeom prst="rect">
            <a:avLst/>
          </a:prstGeom>
        </p:spPr>
        <p:txBody>
          <a:bodyPr>
            <a:spAutoFit/>
          </a:bodyPr>
          <a:lstStyle/>
          <a:p>
            <a:pPr algn="ctr"/>
            <a:r>
              <a:rPr lang="en-US" sz="2800" b="1" dirty="0" smtClean="0">
                <a:latin typeface="Times New Roman" panose="02020603050405020304" pitchFamily="18" charset="0"/>
                <a:cs typeface="Times New Roman" panose="02020603050405020304" pitchFamily="18" charset="0"/>
              </a:rPr>
              <a:t>FUTURE SCOPE</a:t>
            </a:r>
            <a:endParaRPr lang="en-IN" sz="2800" b="1" dirty="0">
              <a:latin typeface="Times New Roman" panose="02020603050405020304" pitchFamily="18" charset="0"/>
              <a:cs typeface="Times New Roman" panose="02020603050405020304" pitchFamily="18" charset="0"/>
            </a:endParaRPr>
          </a:p>
        </p:txBody>
      </p:sp>
      <p:sp>
        <p:nvSpPr>
          <p:cNvPr id="2" name="Rectangle 1"/>
          <p:cNvSpPr/>
          <p:nvPr/>
        </p:nvSpPr>
        <p:spPr>
          <a:xfrm>
            <a:off x="457200" y="2307771"/>
            <a:ext cx="10961914" cy="1200329"/>
          </a:xfrm>
          <a:prstGeom prst="rect">
            <a:avLst/>
          </a:prstGeom>
        </p:spPr>
        <p:txBody>
          <a:bodyPr wrap="square">
            <a:spAutoFit/>
          </a:bodyPr>
          <a:lstStyle/>
          <a:p>
            <a:pPr>
              <a:buFont typeface="Arial" panose="020B0604020202020204" pitchFamily="34" charset="0"/>
              <a:buChar char="•"/>
            </a:pPr>
            <a:r>
              <a:rPr lang="en-US" sz="2400" dirty="0" smtClean="0"/>
              <a:t>Integrate </a:t>
            </a:r>
            <a:r>
              <a:rPr lang="en-US" sz="2400" dirty="0"/>
              <a:t>a mobile app for real-time safety alerts and feedback</a:t>
            </a:r>
            <a:r>
              <a:rPr lang="en-US" sz="2400" dirty="0" smtClean="0"/>
              <a:t>.</a:t>
            </a:r>
          </a:p>
          <a:p>
            <a:endParaRPr lang="en-US" sz="2400" dirty="0"/>
          </a:p>
          <a:p>
            <a:pPr>
              <a:buFont typeface="Arial" panose="020B0604020202020204" pitchFamily="34" charset="0"/>
              <a:buChar char="•"/>
            </a:pPr>
            <a:r>
              <a:rPr lang="en-US" sz="2400" dirty="0"/>
              <a:t>Use AI, CCTV, and GPS tracking for smarter and faster campus security.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28" y="653143"/>
            <a:ext cx="10058400" cy="5519057"/>
          </a:xfrm>
          <a:prstGeom prst="rect">
            <a:avLst/>
          </a:prstGeom>
        </p:spPr>
      </p:pic>
    </p:spTree>
    <p:extLst>
      <p:ext uri="{BB962C8B-B14F-4D97-AF65-F5344CB8AC3E}">
        <p14:creationId xmlns:p14="http://schemas.microsoft.com/office/powerpoint/2010/main" val="145189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6E143A8-79B0-C182-E65E-565CB0A7335C}"/>
              </a:ext>
            </a:extLst>
          </p:cNvPr>
          <p:cNvSpPr txBox="1"/>
          <p:nvPr/>
        </p:nvSpPr>
        <p:spPr>
          <a:xfrm>
            <a:off x="368358" y="590826"/>
            <a:ext cx="11425083" cy="3426579"/>
          </a:xfrm>
          <a:prstGeom prst="rect">
            <a:avLst/>
          </a:prstGeom>
          <a:noFill/>
        </p:spPr>
        <p:txBody>
          <a:bodyPr wrap="square">
            <a:spAutoFit/>
          </a:bodyPr>
          <a:lstStyle/>
          <a:p>
            <a:pPr algn="just">
              <a:lnSpc>
                <a:spcPct val="150000"/>
              </a:lnSpc>
              <a:spcAft>
                <a:spcPts val="800"/>
              </a:spcAft>
              <a:buNone/>
            </a:pPr>
            <a:r>
              <a:rPr lang="en-IN" sz="2000" b="1" kern="100" dirty="0">
                <a:effectLst/>
                <a:latin typeface="Times New Roman" panose="02020603050405020304" pitchFamily="18" charset="0"/>
                <a:ea typeface="Aptos" panose="020B0004020202020204" pitchFamily="34" charset="0"/>
                <a:cs typeface="Times New Roman" panose="02020603050405020304" pitchFamily="18" charset="0"/>
              </a:rPr>
              <a:t> CONCLUSION </a:t>
            </a:r>
            <a:endParaRPr lang="en-US" sz="1600" dirty="0"/>
          </a:p>
          <a:p>
            <a:pPr marL="285750" indent="-285750">
              <a:lnSpc>
                <a:spcPct val="150000"/>
              </a:lnSpc>
              <a:buFont typeface="Arial" panose="020B0604020202020204" pitchFamily="34" charset="0"/>
              <a:buChar char="•"/>
            </a:pPr>
            <a:r>
              <a:rPr lang="en-US" sz="2400" dirty="0"/>
              <a:t>Enables real-time reporting of safety incidents on campus.</a:t>
            </a:r>
          </a:p>
          <a:p>
            <a:pPr marL="285750" indent="-285750">
              <a:lnSpc>
                <a:spcPct val="150000"/>
              </a:lnSpc>
              <a:buFont typeface="Arial" panose="020B0604020202020204" pitchFamily="34" charset="0"/>
              <a:buChar char="•"/>
            </a:pPr>
            <a:r>
              <a:rPr lang="en-US" sz="2400" dirty="0"/>
              <a:t>Provides instant alerts to authorities for faster response.</a:t>
            </a:r>
          </a:p>
          <a:p>
            <a:pPr marL="285750" indent="-285750">
              <a:lnSpc>
                <a:spcPct val="150000"/>
              </a:lnSpc>
              <a:buFont typeface="Arial" panose="020B0604020202020204" pitchFamily="34" charset="0"/>
              <a:buChar char="•"/>
            </a:pPr>
            <a:r>
              <a:rPr lang="en-US" sz="2400" dirty="0"/>
              <a:t>Allows students and staff to actively participate in campus safety.</a:t>
            </a:r>
          </a:p>
          <a:p>
            <a:pPr marL="285750" indent="-285750">
              <a:lnSpc>
                <a:spcPct val="150000"/>
              </a:lnSpc>
              <a:buFont typeface="Arial" panose="020B0604020202020204" pitchFamily="34" charset="0"/>
              <a:buChar char="•"/>
            </a:pPr>
            <a:r>
              <a:rPr lang="en-US" sz="2400" dirty="0"/>
              <a:t>Reduces emergency response time and enhances overall security.</a:t>
            </a:r>
          </a:p>
          <a:p>
            <a:pPr marL="285750" indent="-285750">
              <a:lnSpc>
                <a:spcPct val="150000"/>
              </a:lnSpc>
              <a:buFont typeface="Arial" panose="020B0604020202020204" pitchFamily="34" charset="0"/>
              <a:buChar char="•"/>
            </a:pPr>
            <a:r>
              <a:rPr lang="en-US" sz="2400" dirty="0"/>
              <a:t>Collects feedback to continuously improve campus safety measures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1236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3805276-9E60-B77E-6F82-A13A88B37B19}"/>
              </a:ext>
            </a:extLst>
          </p:cNvPr>
          <p:cNvSpPr txBox="1"/>
          <p:nvPr/>
        </p:nvSpPr>
        <p:spPr>
          <a:xfrm>
            <a:off x="594851" y="1101687"/>
            <a:ext cx="11002297" cy="3970318"/>
          </a:xfrm>
          <a:prstGeom prst="rect">
            <a:avLst/>
          </a:prstGeom>
          <a:noFill/>
        </p:spPr>
        <p:txBody>
          <a:bodyPr wrap="square" rtlCol="0">
            <a:spAutoFit/>
          </a:bodyPr>
          <a:lstStyle/>
          <a:p>
            <a:r>
              <a:rPr lang="en-US" dirty="0"/>
              <a:t>1. R. Kumar, S. </a:t>
            </a:r>
            <a:r>
              <a:rPr lang="en-US" dirty="0" err="1"/>
              <a:t>Priya</a:t>
            </a:r>
            <a:r>
              <a:rPr lang="en-US" dirty="0"/>
              <a:t>, A. Sharma “Smart Campus Safety and Feedback System: A Digital Approach” International Journal of Engineering Research and Technology (IJERT), Vol. 12, Issue 04, April 2023.</a:t>
            </a:r>
            <a:endParaRPr lang="en-IN" dirty="0"/>
          </a:p>
          <a:p>
            <a:r>
              <a:rPr lang="en-US" dirty="0"/>
              <a:t> </a:t>
            </a:r>
            <a:endParaRPr lang="en-IN" dirty="0"/>
          </a:p>
          <a:p>
            <a:r>
              <a:rPr lang="en-US" dirty="0"/>
              <a:t>2. M. Reddy, N. Lakshmi “An Integrated Smart Campus Safety System Using Web Technologies” International Journal of Advanced Research in Computer Science and Software Engineering (IJARCSSE), Vol. 11, Issue 06, June 2022.</a:t>
            </a:r>
            <a:endParaRPr lang="en-IN" dirty="0"/>
          </a:p>
          <a:p>
            <a:r>
              <a:rPr lang="en-US" dirty="0"/>
              <a:t> </a:t>
            </a:r>
            <a:endParaRPr lang="en-IN" dirty="0"/>
          </a:p>
          <a:p>
            <a:r>
              <a:rPr lang="en-US" dirty="0"/>
              <a:t>3. P. Singh, R. Mehta “Digital Feedback Systems for Enhancing Campus Safety and Student Engagement” International Journal of Innovative Research in Computer Science and Engineering (IJIRCSE), Vol. 9, Issue 02, February 2021.</a:t>
            </a:r>
            <a:endParaRPr lang="en-IN" dirty="0"/>
          </a:p>
          <a:p>
            <a:r>
              <a:rPr lang="en-US" dirty="0"/>
              <a:t> </a:t>
            </a:r>
            <a:endParaRPr lang="en-IN" dirty="0"/>
          </a:p>
          <a:p>
            <a:r>
              <a:rPr lang="en-US" dirty="0"/>
              <a:t>4. L. Chen, Y. Wang “Smart Campus Safety Monitoring and Feedback Management System” International Journal of Computer Applications, Vol. 175, No. 28, March 2020.</a:t>
            </a:r>
            <a:endParaRPr lang="en-IN" dirty="0"/>
          </a:p>
          <a:p>
            <a:r>
              <a:rPr lang="en-US" dirty="0"/>
              <a:t/>
            </a:r>
            <a:br>
              <a:rPr lang="en-US" dirty="0"/>
            </a:br>
            <a:endParaRPr lang="en-IN" dirty="0"/>
          </a:p>
        </p:txBody>
      </p:sp>
      <p:sp>
        <p:nvSpPr>
          <p:cNvPr id="4" name="TextBox 3"/>
          <p:cNvSpPr txBox="1"/>
          <p:nvPr/>
        </p:nvSpPr>
        <p:spPr>
          <a:xfrm>
            <a:off x="1883229" y="195943"/>
            <a:ext cx="8218714" cy="523220"/>
          </a:xfrm>
          <a:prstGeom prst="rect">
            <a:avLst/>
          </a:prstGeom>
          <a:noFill/>
        </p:spPr>
        <p:txBody>
          <a:bodyPr wrap="square" rtlCol="0">
            <a:spAutoFit/>
          </a:bodyPr>
          <a:lstStyle/>
          <a:p>
            <a:r>
              <a:rPr lang="en-US" sz="2800" dirty="0" smtClean="0"/>
              <a:t>REFERENCES OF PRIVIOUS JOURNAL PAPERS</a:t>
            </a:r>
            <a:endParaRPr lang="en-IN" sz="2800" dirty="0"/>
          </a:p>
        </p:txBody>
      </p:sp>
    </p:spTree>
    <p:extLst>
      <p:ext uri="{BB962C8B-B14F-4D97-AF65-F5344CB8AC3E}">
        <p14:creationId xmlns:p14="http://schemas.microsoft.com/office/powerpoint/2010/main" val="3449430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0B08024-B3F1-5446-7E11-5AA312FE5AC2}"/>
              </a:ext>
            </a:extLst>
          </p:cNvPr>
          <p:cNvSpPr/>
          <p:nvPr/>
        </p:nvSpPr>
        <p:spPr>
          <a:xfrm>
            <a:off x="2762865" y="2967335"/>
            <a:ext cx="6263148"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0822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A6CF4B-5D85-DB90-1866-DD0117D9E407}"/>
              </a:ext>
            </a:extLst>
          </p:cNvPr>
          <p:cNvSpPr txBox="1"/>
          <p:nvPr/>
        </p:nvSpPr>
        <p:spPr>
          <a:xfrm>
            <a:off x="1056409" y="581652"/>
            <a:ext cx="10079182" cy="954107"/>
          </a:xfrm>
          <a:prstGeom prst="rect">
            <a:avLst/>
          </a:prstGeom>
          <a:noFill/>
        </p:spPr>
        <p:txBody>
          <a:bodyPr wrap="square" rtlCol="0">
            <a:spAutoFit/>
          </a:bodyPr>
          <a:lstStyle/>
          <a:p>
            <a:pPr algn="ctr"/>
            <a:r>
              <a:rPr lang="en-IN" sz="2800" b="1" dirty="0" smtClean="0">
                <a:latin typeface="Arial" panose="020B0604020202020204" pitchFamily="34" charset="0"/>
                <a:cs typeface="Arial" panose="020B0604020202020204" pitchFamily="34" charset="0"/>
              </a:rPr>
              <a:t>OBJECTIVES OF SMART CAMPUS SAFETY AND FEEDBACK SYATEM</a:t>
            </a:r>
            <a:endParaRPr lang="en-IN"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EBE224B9-10EE-0D84-BAC5-D464D03BACBE}"/>
              </a:ext>
            </a:extLst>
          </p:cNvPr>
          <p:cNvSpPr txBox="1"/>
          <p:nvPr/>
        </p:nvSpPr>
        <p:spPr>
          <a:xfrm>
            <a:off x="561765" y="2691506"/>
            <a:ext cx="11068469"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To enhance the safety and security of students and staff across the campus</a:t>
            </a:r>
            <a:r>
              <a:rPr lang="en-US" sz="2800" dirty="0" smtClean="0">
                <a:latin typeface="Times New Roman" pitchFamily="18" charset="0"/>
                <a:cs typeface="Times New Roman" pitchFamily="18" charset="0"/>
              </a:rPr>
              <a:t>.</a:t>
            </a:r>
          </a:p>
          <a:p>
            <a:pPr marL="457200" indent="-457200">
              <a:buFont typeface="Arial" panose="020B0604020202020204"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provide an efficient emergency alert and monitoring system for quick response</a:t>
            </a:r>
            <a:r>
              <a:rPr lang="en-US" sz="2800" dirty="0" smtClean="0">
                <a:latin typeface="Times New Roman" pitchFamily="18" charset="0"/>
                <a:cs typeface="Times New Roman" pitchFamily="18" charset="0"/>
              </a:rPr>
              <a:t>.</a:t>
            </a:r>
          </a:p>
          <a:p>
            <a:pPr marL="457200" indent="-457200">
              <a:buFont typeface="Arial" panose="020B0604020202020204" pitchFamily="34" charset="0"/>
              <a:buChar cha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To enable a structured digital platform for collecting and managing feedback effectively.</a:t>
            </a:r>
            <a:endParaRPr lang="en-IN"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086051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347C80A9-976C-4224-4A8C-B5F9A529CA93}"/>
              </a:ext>
            </a:extLst>
          </p:cNvPr>
          <p:cNvGraphicFramePr>
            <a:graphicFrameLocks noGrp="1"/>
          </p:cNvGraphicFramePr>
          <p:nvPr>
            <p:extLst>
              <p:ext uri="{D42A27DB-BD31-4B8C-83A1-F6EECF244321}">
                <p14:modId xmlns:p14="http://schemas.microsoft.com/office/powerpoint/2010/main" val="3143913828"/>
              </p:ext>
            </p:extLst>
          </p:nvPr>
        </p:nvGraphicFramePr>
        <p:xfrm>
          <a:off x="1" y="469958"/>
          <a:ext cx="12191998" cy="6875521"/>
        </p:xfrm>
        <a:graphic>
          <a:graphicData uri="http://schemas.openxmlformats.org/drawingml/2006/table">
            <a:tbl>
              <a:tblPr firstRow="1" bandRow="1">
                <a:tableStyleId>{5C22544A-7EE6-4342-B048-85BDC9FD1C3A}</a:tableStyleId>
              </a:tblPr>
              <a:tblGrid>
                <a:gridCol w="3688666">
                  <a:extLst>
                    <a:ext uri="{9D8B030D-6E8A-4147-A177-3AD203B41FA5}">
                      <a16:colId xmlns:a16="http://schemas.microsoft.com/office/drawing/2014/main" xmlns="" val="1088149559"/>
                    </a:ext>
                  </a:extLst>
                </a:gridCol>
                <a:gridCol w="2834444">
                  <a:extLst>
                    <a:ext uri="{9D8B030D-6E8A-4147-A177-3AD203B41FA5}">
                      <a16:colId xmlns:a16="http://schemas.microsoft.com/office/drawing/2014/main" xmlns="" val="102595678"/>
                    </a:ext>
                  </a:extLst>
                </a:gridCol>
                <a:gridCol w="2834444">
                  <a:extLst>
                    <a:ext uri="{9D8B030D-6E8A-4147-A177-3AD203B41FA5}">
                      <a16:colId xmlns:a16="http://schemas.microsoft.com/office/drawing/2014/main" xmlns="" val="2235516171"/>
                    </a:ext>
                  </a:extLst>
                </a:gridCol>
                <a:gridCol w="2834444">
                  <a:extLst>
                    <a:ext uri="{9D8B030D-6E8A-4147-A177-3AD203B41FA5}">
                      <a16:colId xmlns:a16="http://schemas.microsoft.com/office/drawing/2014/main" xmlns="" val="1079391582"/>
                    </a:ext>
                  </a:extLst>
                </a:gridCol>
              </a:tblGrid>
              <a:tr h="384967">
                <a:tc>
                  <a:txBody>
                    <a:bodyPr/>
                    <a:lstStyle/>
                    <a:p>
                      <a:r>
                        <a:rPr lang="en-IN" sz="2000" dirty="0">
                          <a:latin typeface="Arial" panose="020B0604020202020204" pitchFamily="34" charset="0"/>
                          <a:cs typeface="Arial" panose="020B0604020202020204" pitchFamily="34" charset="0"/>
                        </a:rPr>
                        <a:t>AUTHOR</a:t>
                      </a:r>
                    </a:p>
                  </a:txBody>
                  <a:tcPr anchor="ctr"/>
                </a:tc>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STUDY DESCRIPTION</a:t>
                      </a:r>
                    </a:p>
                  </a:txBody>
                  <a:tcPr anchor="ctr"/>
                </a:tc>
                <a:tc>
                  <a:txBody>
                    <a:bodyPr/>
                    <a:lstStyle/>
                    <a:p>
                      <a:r>
                        <a:rPr lang="en-IN" sz="1600" dirty="0">
                          <a:latin typeface="Arial" panose="020B0604020202020204" pitchFamily="34" charset="0"/>
                          <a:cs typeface="Arial" panose="020B0604020202020204" pitchFamily="34" charset="0"/>
                        </a:rPr>
                        <a:t>CONCLUSION</a:t>
                      </a:r>
                    </a:p>
                  </a:txBody>
                  <a:tcPr anchor="ctr"/>
                </a:tc>
                <a:extLst>
                  <a:ext uri="{0D108BD9-81ED-4DB2-BD59-A6C34878D82A}">
                    <a16:rowId xmlns:a16="http://schemas.microsoft.com/office/drawing/2014/main" xmlns="" val="2158920896"/>
                  </a:ext>
                </a:extLst>
              </a:tr>
              <a:tr h="2262013">
                <a:tc>
                  <a:txBody>
                    <a:bodyPr/>
                    <a:lstStyle/>
                    <a:p>
                      <a:r>
                        <a:rPr lang="en-IN" sz="1400" dirty="0" smtClean="0"/>
                        <a:t>M. Reddy, N. Lakshmi</a:t>
                      </a:r>
                      <a:endParaRPr lang="en-IN" sz="1400" dirty="0">
                        <a:latin typeface="Arial" panose="020B0604020202020204" pitchFamily="34" charset="0"/>
                        <a:cs typeface="Arial" panose="020B0604020202020204" pitchFamily="34" charset="0"/>
                      </a:endParaRPr>
                    </a:p>
                  </a:txBody>
                  <a:tcPr/>
                </a:tc>
                <a:tc>
                  <a:txBody>
                    <a:bodyPr/>
                    <a:lstStyle/>
                    <a:p>
                      <a:r>
                        <a:rPr lang="en-IN" sz="1600" dirty="0" smtClean="0"/>
                        <a:t>2020</a:t>
                      </a:r>
                      <a:endParaRPr lang="en-US" sz="1600" dirty="0"/>
                    </a:p>
                  </a:txBody>
                  <a:tcPr/>
                </a:tc>
                <a:tc>
                  <a:txBody>
                    <a:bodyPr/>
                    <a:lstStyle/>
                    <a:p>
                      <a:r>
                        <a:rPr lang="en-US" sz="1600" dirty="0" smtClean="0"/>
                        <a:t>Designed and implemented an integrated smart campus safety system using web technologies. The system allows reporting of incidents, safety concerns, and emergencies through an online interface and sends instant notifications to administrators.</a:t>
                      </a:r>
                      <a:endParaRPr lang="en-US" sz="1600" dirty="0"/>
                    </a:p>
                  </a:txBody>
                  <a:tcPr/>
                </a:tc>
                <a:tc>
                  <a:txBody>
                    <a:bodyPr/>
                    <a:lstStyle/>
                    <a:p>
                      <a:pPr algn="l"/>
                      <a:r>
                        <a:rPr lang="en-US" sz="1600" dirty="0" smtClean="0"/>
                        <a:t>Centralized digital systems overcome limitations of manual reporting, enabling faster response and contributing to a safer campus environment.</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312257398"/>
                  </a:ext>
                </a:extLst>
              </a:tr>
              <a:tr h="1747159">
                <a:tc>
                  <a:txBody>
                    <a:bodyPr/>
                    <a:lstStyle/>
                    <a:p>
                      <a:r>
                        <a:rPr lang="en-US" sz="1400" dirty="0" smtClean="0"/>
                        <a:t> </a:t>
                      </a:r>
                      <a:r>
                        <a:rPr lang="en-IN" sz="1400" b="0" dirty="0" smtClean="0"/>
                        <a:t>P. Singh, R. Mehta</a:t>
                      </a:r>
                      <a:endParaRPr lang="en-IN" sz="1400" b="0" dirty="0">
                        <a:latin typeface="Arial" panose="020B0604020202020204" pitchFamily="34" charset="0"/>
                        <a:cs typeface="Arial" panose="020B0604020202020204" pitchFamily="34" charset="0"/>
                      </a:endParaRPr>
                    </a:p>
                  </a:txBody>
                  <a:tcPr/>
                </a:tc>
                <a:tc>
                  <a:txBody>
                    <a:bodyPr/>
                    <a:lstStyle/>
                    <a:p>
                      <a:r>
                        <a:rPr lang="en-US" sz="1600" dirty="0" smtClean="0"/>
                        <a:t>2019</a:t>
                      </a:r>
                    </a:p>
                    <a:p>
                      <a:endParaRPr lang="en-US" sz="1600" dirty="0"/>
                    </a:p>
                  </a:txBody>
                  <a:tcPr/>
                </a:tc>
                <a:tc>
                  <a:txBody>
                    <a:bodyPr/>
                    <a:lstStyle/>
                    <a:p>
                      <a:r>
                        <a:rPr lang="en-US" sz="1600" dirty="0" smtClean="0"/>
                        <a:t>Designed and implemented an integrated smart campus safety system using web technologies. The system allows reporting of incidents, safety concerns, and emergencies through an online interface and sends instant notifications to administrators.</a:t>
                      </a:r>
                      <a:endParaRPr lang="en-US" sz="1600" dirty="0"/>
                    </a:p>
                  </a:txBody>
                  <a:tcPr/>
                </a:tc>
                <a:tc>
                  <a:txBody>
                    <a:bodyPr/>
                    <a:lstStyle/>
                    <a:p>
                      <a:pPr algn="l"/>
                      <a:r>
                        <a:rPr lang="en-US" sz="1600" dirty="0" smtClean="0"/>
                        <a:t> Integrating feedback systems with safety management improves institutional responsiveness and overall campus experience.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710562211"/>
                  </a:ext>
                </a:extLst>
              </a:tr>
              <a:tr h="2175108">
                <a:tc>
                  <a:txBody>
                    <a:bodyPr/>
                    <a:lstStyle/>
                    <a:p>
                      <a:r>
                        <a:rPr lang="en-IN" sz="1400" dirty="0" smtClean="0"/>
                        <a:t>L. Chen, Y. Wang</a:t>
                      </a:r>
                      <a:endParaRPr lang="en-US" sz="1400" dirty="0"/>
                    </a:p>
                  </a:txBody>
                  <a:tcPr/>
                </a:tc>
                <a:tc>
                  <a:txBody>
                    <a:bodyPr/>
                    <a:lstStyle/>
                    <a:p>
                      <a:r>
                        <a:rPr lang="en-US" sz="1600" dirty="0" smtClean="0"/>
                        <a:t>2021</a:t>
                      </a:r>
                      <a:endParaRPr lang="en-US" sz="1600" dirty="0"/>
                    </a:p>
                  </a:txBody>
                  <a:tcPr/>
                </a:tc>
                <a:tc>
                  <a:txBody>
                    <a:bodyPr/>
                    <a:lstStyle/>
                    <a:p>
                      <a:pPr algn="l"/>
                      <a:r>
                        <a:rPr lang="en-US" sz="1600" dirty="0" smtClean="0"/>
                        <a:t>Proposed a smart campus safety monitoring and feedback management system combining safety monitoring tools with feedback collection modules. Feedback and safety reports are analyzed to identify risk-prone areas.</a:t>
                      </a:r>
                      <a:endParaRPr lang="en-IN" sz="1600" dirty="0">
                        <a:latin typeface="Arial" panose="020B0604020202020204" pitchFamily="34" charset="0"/>
                        <a:cs typeface="Arial" panose="020B0604020202020204" pitchFamily="34" charset="0"/>
                      </a:endParaRPr>
                    </a:p>
                  </a:txBody>
                  <a:tcPr/>
                </a:tc>
                <a:tc>
                  <a:txBody>
                    <a:bodyPr/>
                    <a:lstStyle/>
                    <a:p>
                      <a:pPr algn="l"/>
                      <a:r>
                        <a:rPr lang="en-US" sz="1600" dirty="0" smtClean="0"/>
                        <a:t> Integrated systems help in preventive actions, sustainable campus development, and enhanced student satisfaction.</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81546178"/>
                  </a:ext>
                </a:extLst>
              </a:tr>
            </a:tbl>
          </a:graphicData>
        </a:graphic>
      </p:graphicFrame>
      <p:sp>
        <p:nvSpPr>
          <p:cNvPr id="3" name="TextBox 2">
            <a:extLst>
              <a:ext uri="{FF2B5EF4-FFF2-40B4-BE49-F238E27FC236}">
                <a16:creationId xmlns:a16="http://schemas.microsoft.com/office/drawing/2014/main" xmlns="" id="{FBDDACE8-209D-485A-B6B3-7B95FD9FD51C}"/>
              </a:ext>
            </a:extLst>
          </p:cNvPr>
          <p:cNvSpPr txBox="1"/>
          <p:nvPr/>
        </p:nvSpPr>
        <p:spPr>
          <a:xfrm>
            <a:off x="638538" y="0"/>
            <a:ext cx="10914924" cy="461665"/>
          </a:xfrm>
          <a:prstGeom prst="rect">
            <a:avLst/>
          </a:prstGeom>
          <a:noFill/>
        </p:spPr>
        <p:txBody>
          <a:bodyPr wrap="square" rtlCol="0">
            <a:spAutoFit/>
          </a:bodyPr>
          <a:lstStyle/>
          <a:p>
            <a:pPr algn="ctr"/>
            <a:r>
              <a:rPr lang="en-IN" sz="2400" dirty="0"/>
              <a:t>LITERATURE  REVIEW </a:t>
            </a:r>
            <a:r>
              <a:rPr lang="en-IN" sz="2400" dirty="0" smtClean="0"/>
              <a:t>ON SMART CAMPUS SAFETY AND FEEDBACK SYSTEM</a:t>
            </a:r>
            <a:endParaRPr lang="en-IN" sz="2400" dirty="0"/>
          </a:p>
        </p:txBody>
      </p:sp>
    </p:spTree>
    <p:extLst>
      <p:ext uri="{BB962C8B-B14F-4D97-AF65-F5344CB8AC3E}">
        <p14:creationId xmlns:p14="http://schemas.microsoft.com/office/powerpoint/2010/main" val="101384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E6C919CD-5190-199E-812C-BA778AC0ABD1}"/>
              </a:ext>
            </a:extLst>
          </p:cNvPr>
          <p:cNvGraphicFramePr>
            <a:graphicFrameLocks noGrp="1"/>
          </p:cNvGraphicFramePr>
          <p:nvPr>
            <p:extLst>
              <p:ext uri="{D42A27DB-BD31-4B8C-83A1-F6EECF244321}">
                <p14:modId xmlns:p14="http://schemas.microsoft.com/office/powerpoint/2010/main" val="2830274245"/>
              </p:ext>
            </p:extLst>
          </p:nvPr>
        </p:nvGraphicFramePr>
        <p:xfrm>
          <a:off x="777766" y="830317"/>
          <a:ext cx="10636467" cy="5079727"/>
        </p:xfrm>
        <a:graphic>
          <a:graphicData uri="http://schemas.openxmlformats.org/drawingml/2006/table">
            <a:tbl>
              <a:tblPr firstRow="1" bandRow="1">
                <a:tableStyleId>{5C22544A-7EE6-4342-B048-85BDC9FD1C3A}</a:tableStyleId>
              </a:tblPr>
              <a:tblGrid>
                <a:gridCol w="2648828">
                  <a:extLst>
                    <a:ext uri="{9D8B030D-6E8A-4147-A177-3AD203B41FA5}">
                      <a16:colId xmlns:a16="http://schemas.microsoft.com/office/drawing/2014/main" xmlns="" val="2353509575"/>
                    </a:ext>
                  </a:extLst>
                </a:gridCol>
                <a:gridCol w="2663889">
                  <a:extLst>
                    <a:ext uri="{9D8B030D-6E8A-4147-A177-3AD203B41FA5}">
                      <a16:colId xmlns:a16="http://schemas.microsoft.com/office/drawing/2014/main" xmlns="" val="3094086449"/>
                    </a:ext>
                  </a:extLst>
                </a:gridCol>
                <a:gridCol w="2661875">
                  <a:extLst>
                    <a:ext uri="{9D8B030D-6E8A-4147-A177-3AD203B41FA5}">
                      <a16:colId xmlns:a16="http://schemas.microsoft.com/office/drawing/2014/main" xmlns="" val="3164444287"/>
                    </a:ext>
                  </a:extLst>
                </a:gridCol>
                <a:gridCol w="2661875">
                  <a:extLst>
                    <a:ext uri="{9D8B030D-6E8A-4147-A177-3AD203B41FA5}">
                      <a16:colId xmlns:a16="http://schemas.microsoft.com/office/drawing/2014/main" xmlns="" val="4276508329"/>
                    </a:ext>
                  </a:extLst>
                </a:gridCol>
              </a:tblGrid>
              <a:tr h="2057262">
                <a:tc>
                  <a:txBody>
                    <a:bodyPr/>
                    <a:lstStyle/>
                    <a:p>
                      <a:r>
                        <a:rPr lang="it-IT" sz="1400" b="0" dirty="0" smtClean="0">
                          <a:solidFill>
                            <a:schemeClr val="tx1"/>
                          </a:solidFill>
                        </a:rPr>
                        <a:t>S. M. Almotairi, M. K. Al-Ghamdi</a:t>
                      </a:r>
                      <a:endParaRPr lang="en-IN" sz="1400" b="0" dirty="0">
                        <a:solidFill>
                          <a:schemeClr val="tx1"/>
                        </a:solidFill>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r>
                        <a:rPr lang="en-US" sz="1400" b="0" dirty="0" smtClean="0">
                          <a:solidFill>
                            <a:schemeClr val="tx1"/>
                          </a:solidFill>
                          <a:latin typeface="Arial" panose="020B0604020202020204" pitchFamily="34" charset="0"/>
                          <a:cs typeface="Arial" panose="020B0604020202020204" pitchFamily="34" charset="0"/>
                        </a:rPr>
                        <a:t>2020</a:t>
                      </a:r>
                      <a:endParaRPr lang="en-IN" sz="1400" b="0" dirty="0">
                        <a:solidFill>
                          <a:schemeClr val="tx1"/>
                        </a:solidFill>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r>
                        <a:rPr lang="en-US" sz="1600" b="0" dirty="0" smtClean="0">
                          <a:solidFill>
                            <a:schemeClr val="tx1"/>
                          </a:solidFill>
                        </a:rPr>
                        <a:t>Developed a smart campus security system using </a:t>
                      </a:r>
                      <a:r>
                        <a:rPr lang="en-US" sz="1600" b="0" dirty="0" err="1" smtClean="0">
                          <a:solidFill>
                            <a:schemeClr val="tx1"/>
                          </a:solidFill>
                        </a:rPr>
                        <a:t>IoT</a:t>
                      </a:r>
                      <a:r>
                        <a:rPr lang="en-US" sz="1600" b="0" dirty="0" smtClean="0">
                          <a:solidFill>
                            <a:schemeClr val="tx1"/>
                          </a:solidFill>
                        </a:rPr>
                        <a:t> sensors and web-based monitoring tools. The system tracks campus entrances, detects unusual activities, and alerts administrators and security personnel in real-time</a:t>
                      </a:r>
                      <a:r>
                        <a:rPr lang="en-US" sz="1400" b="0" dirty="0" smtClean="0">
                          <a:solidFill>
                            <a:schemeClr val="tx1"/>
                          </a:solidFill>
                        </a:rPr>
                        <a:t>.</a:t>
                      </a:r>
                      <a:endParaRPr lang="en-IN" sz="1400" b="0" dirty="0">
                        <a:solidFill>
                          <a:schemeClr val="tx1"/>
                        </a:solidFill>
                        <a:latin typeface="Arial" panose="020B0604020202020204" pitchFamily="34" charset="0"/>
                        <a:cs typeface="Arial" panose="020B0604020202020204" pitchFamily="34" charset="0"/>
                      </a:endParaRPr>
                    </a:p>
                  </a:txBody>
                  <a:tcPr>
                    <a:solidFill>
                      <a:schemeClr val="accent1">
                        <a:lumMod val="60000"/>
                        <a:lumOff val="40000"/>
                      </a:schemeClr>
                    </a:solidFill>
                  </a:tcPr>
                </a:tc>
                <a:tc>
                  <a:txBody>
                    <a:bodyPr/>
                    <a:lstStyle/>
                    <a:p>
                      <a:pPr algn="l"/>
                      <a:r>
                        <a:rPr lang="en-US" sz="1600" b="0" dirty="0" smtClean="0">
                          <a:solidFill>
                            <a:schemeClr val="tx1"/>
                          </a:solidFill>
                        </a:rPr>
                        <a:t>The study concluded that </a:t>
                      </a:r>
                      <a:r>
                        <a:rPr lang="en-US" sz="1600" b="0" dirty="0" err="1" smtClean="0">
                          <a:solidFill>
                            <a:schemeClr val="tx1"/>
                          </a:solidFill>
                        </a:rPr>
                        <a:t>IoT</a:t>
                      </a:r>
                      <a:r>
                        <a:rPr lang="en-US" sz="1600" b="0" dirty="0" smtClean="0">
                          <a:solidFill>
                            <a:schemeClr val="tx1"/>
                          </a:solidFill>
                        </a:rPr>
                        <a:t>-based monitoring significantly improves campus safety by enabling faster incident detection and proactive responses.</a:t>
                      </a:r>
                      <a:endParaRPr lang="en-IN" sz="1600" b="0" dirty="0">
                        <a:solidFill>
                          <a:schemeClr val="tx1"/>
                        </a:solidFill>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xmlns="" val="2620926707"/>
                  </a:ext>
                </a:extLst>
              </a:tr>
              <a:tr h="2793727">
                <a:tc>
                  <a:txBody>
                    <a:bodyPr/>
                    <a:lstStyle/>
                    <a:p>
                      <a:r>
                        <a:rPr lang="it-IT" sz="1600" dirty="0" smtClean="0"/>
                        <a:t>H. A. Al-Khalifa, F. Al-Salman</a:t>
                      </a:r>
                      <a:endParaRPr lang="en-IN" sz="1600" b="0" dirty="0">
                        <a:solidFill>
                          <a:schemeClr val="tx1"/>
                        </a:solidFill>
                        <a:latin typeface="Arial" panose="020B0604020202020204" pitchFamily="34" charset="0"/>
                        <a:cs typeface="Arial" panose="020B0604020202020204" pitchFamily="34" charset="0"/>
                      </a:endParaRPr>
                    </a:p>
                  </a:txBody>
                  <a:tcPr/>
                </a:tc>
                <a:tc>
                  <a:txBody>
                    <a:bodyPr/>
                    <a:lstStyle/>
                    <a:p>
                      <a:r>
                        <a:rPr lang="en-US" sz="1400" b="0" dirty="0" smtClean="0">
                          <a:solidFill>
                            <a:schemeClr val="tx1"/>
                          </a:solidFill>
                          <a:latin typeface="Arial" panose="020B0604020202020204" pitchFamily="34" charset="0"/>
                          <a:cs typeface="Arial" panose="020B0604020202020204" pitchFamily="34" charset="0"/>
                        </a:rPr>
                        <a:t>2019</a:t>
                      </a:r>
                      <a:endParaRPr lang="en-IN" sz="1400" b="0" dirty="0">
                        <a:solidFill>
                          <a:schemeClr val="tx1"/>
                        </a:solidFill>
                        <a:latin typeface="+mn-lt"/>
                        <a:cs typeface="Arial" panose="020B0604020202020204" pitchFamily="34" charset="0"/>
                      </a:endParaRPr>
                    </a:p>
                  </a:txBody>
                  <a:tcPr/>
                </a:tc>
                <a:tc>
                  <a:txBody>
                    <a:bodyPr/>
                    <a:lstStyle/>
                    <a:p>
                      <a:r>
                        <a:rPr lang="en-US" sz="1600" dirty="0" smtClean="0"/>
                        <a:t>Proposed an online student feedback system integrated with campus management, allowing students to report concerns related to safety, facilities, and academic issues anonymously. Feedback data is analyzed to prioritize corrective actions.</a:t>
                      </a:r>
                      <a:endParaRPr lang="en-IN" sz="1600" b="0" dirty="0">
                        <a:solidFill>
                          <a:schemeClr val="tx1"/>
                        </a:solidFill>
                        <a:latin typeface="Arial" panose="020B0604020202020204" pitchFamily="34" charset="0"/>
                        <a:cs typeface="Arial" panose="020B0604020202020204" pitchFamily="34" charset="0"/>
                      </a:endParaRPr>
                    </a:p>
                  </a:txBody>
                  <a:tcPr/>
                </a:tc>
                <a:tc>
                  <a:txBody>
                    <a:bodyPr/>
                    <a:lstStyle/>
                    <a:p>
                      <a:r>
                        <a:rPr lang="en-US" sz="1600" dirty="0" smtClean="0"/>
                        <a:t>The research concluded that digital feedback systems enhance institutional responsiveness, improve student satisfaction, and support better decision-making for campus safety and infrastructure.</a:t>
                      </a:r>
                      <a:endParaRPr lang="en-IN" sz="16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4251760741"/>
                  </a:ext>
                </a:extLst>
              </a:tr>
            </a:tbl>
          </a:graphicData>
        </a:graphic>
      </p:graphicFrame>
    </p:spTree>
    <p:extLst>
      <p:ext uri="{BB962C8B-B14F-4D97-AF65-F5344CB8AC3E}">
        <p14:creationId xmlns:p14="http://schemas.microsoft.com/office/powerpoint/2010/main" val="3851767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0E13482-F846-38FE-3A1C-3A5E8D34E2DC}"/>
              </a:ext>
            </a:extLst>
          </p:cNvPr>
          <p:cNvSpPr txBox="1"/>
          <p:nvPr/>
        </p:nvSpPr>
        <p:spPr>
          <a:xfrm>
            <a:off x="872836" y="706582"/>
            <a:ext cx="10338955" cy="954107"/>
          </a:xfrm>
          <a:prstGeom prst="rect">
            <a:avLst/>
          </a:prstGeom>
          <a:noFill/>
        </p:spPr>
        <p:txBody>
          <a:bodyPr wrap="square" rtlCol="0">
            <a:spAutoFit/>
          </a:bodyPr>
          <a:lstStyle/>
          <a:p>
            <a:pPr algn="ctr"/>
            <a:r>
              <a:rPr lang="en-IN" sz="2800" b="1" dirty="0">
                <a:latin typeface="Arial" panose="020B0604020202020204" pitchFamily="34" charset="0"/>
                <a:cs typeface="Arial" panose="020B0604020202020204" pitchFamily="34" charset="0"/>
              </a:rPr>
              <a:t>MATERIALS USED </a:t>
            </a:r>
            <a:r>
              <a:rPr lang="en-IN" sz="2800" b="1" dirty="0" smtClean="0">
                <a:latin typeface="Arial" panose="020B0604020202020204" pitchFamily="34" charset="0"/>
                <a:cs typeface="Arial" panose="020B0604020202020204" pitchFamily="34" charset="0"/>
              </a:rPr>
              <a:t>IN SMART CMPUS SAFETY AND FEEDBACK SYATEM</a:t>
            </a:r>
            <a:endParaRPr lang="en-IN"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E60D8FD6-6AC5-23E0-6279-8E80A02E6C37}"/>
              </a:ext>
            </a:extLst>
          </p:cNvPr>
          <p:cNvSpPr txBox="1"/>
          <p:nvPr/>
        </p:nvSpPr>
        <p:spPr>
          <a:xfrm>
            <a:off x="5806762" y="68252"/>
            <a:ext cx="11088302" cy="1261884"/>
          </a:xfrm>
          <a:prstGeom prst="rect">
            <a:avLst/>
          </a:prstGeom>
          <a:noFill/>
        </p:spPr>
        <p:txBody>
          <a:bodyPr wrap="square" rtlCol="0">
            <a:spAutoFit/>
          </a:bodyPr>
          <a:lstStyle/>
          <a:p>
            <a:endParaRPr lang="en-IN" sz="2000" b="1" dirty="0">
              <a:latin typeface="Arial" panose="020B0604020202020204" pitchFamily="34" charset="0"/>
              <a:cs typeface="Arial" panose="020B0604020202020204" pitchFamily="34" charset="0"/>
            </a:endParaRPr>
          </a:p>
          <a:p>
            <a:endParaRPr lang="en-IN" sz="2000" b="1" dirty="0">
              <a:latin typeface="Times New Roman" pitchFamily="18" charset="0"/>
              <a:cs typeface="Times New Roman" pitchFamily="18" charset="0"/>
            </a:endParaRPr>
          </a:p>
          <a:p>
            <a:endParaRPr lang="en-IN" dirty="0"/>
          </a:p>
          <a:p>
            <a:endParaRPr lang="en-IN" dirty="0"/>
          </a:p>
        </p:txBody>
      </p:sp>
      <p:sp>
        <p:nvSpPr>
          <p:cNvPr id="4" name="Rectangle 3"/>
          <p:cNvSpPr/>
          <p:nvPr/>
        </p:nvSpPr>
        <p:spPr>
          <a:xfrm>
            <a:off x="1344474" y="2261467"/>
            <a:ext cx="9676452" cy="3754874"/>
          </a:xfrm>
          <a:prstGeom prst="rect">
            <a:avLst/>
          </a:prstGeom>
        </p:spPr>
        <p:txBody>
          <a:bodyPr wrap="square">
            <a:spAutoFit/>
          </a:bodyPr>
          <a:lstStyle/>
          <a:p>
            <a:pPr marL="285750" indent="-285750">
              <a:buFont typeface="Arial" panose="020B0604020202020204" pitchFamily="34" charset="0"/>
              <a:buChar char="•"/>
            </a:pPr>
            <a:r>
              <a:rPr lang="en-IN" b="1" dirty="0" smtClean="0"/>
              <a:t> </a:t>
            </a:r>
            <a:r>
              <a:rPr lang="en-IN" sz="2000" b="1" dirty="0"/>
              <a:t>Hardware Components:</a:t>
            </a:r>
          </a:p>
          <a:p>
            <a:r>
              <a:rPr lang="en-IN" b="1" dirty="0"/>
              <a:t>Sensors:</a:t>
            </a:r>
            <a:r>
              <a:rPr lang="en-IN" dirty="0"/>
              <a:t> Motion sensors, fire/smoke detectors (e.g., PIR sensor for detecting movement)</a:t>
            </a:r>
          </a:p>
          <a:p>
            <a:r>
              <a:rPr lang="en-IN" b="1" dirty="0"/>
              <a:t>Cameras &amp; Controllers:</a:t>
            </a:r>
            <a:r>
              <a:rPr lang="en-IN" dirty="0"/>
              <a:t> CCTV/IP cameras, </a:t>
            </a:r>
            <a:r>
              <a:rPr lang="en-IN" dirty="0" err="1"/>
              <a:t>Arduino</a:t>
            </a:r>
            <a:r>
              <a:rPr lang="en-IN" dirty="0"/>
              <a:t>/Raspberry Pi for processing </a:t>
            </a:r>
            <a:r>
              <a:rPr lang="en-IN" dirty="0" smtClean="0"/>
              <a:t>data</a:t>
            </a:r>
          </a:p>
          <a:p>
            <a:endParaRPr lang="en-IN" dirty="0"/>
          </a:p>
          <a:p>
            <a:pPr marL="285750" indent="-285750">
              <a:buFont typeface="Arial" panose="020B0604020202020204" pitchFamily="34" charset="0"/>
              <a:buChar char="•"/>
            </a:pPr>
            <a:r>
              <a:rPr lang="en-IN" sz="2000" b="1" dirty="0" smtClean="0"/>
              <a:t> </a:t>
            </a:r>
            <a:r>
              <a:rPr lang="en-IN" sz="2000" b="1" dirty="0"/>
              <a:t>Software Components</a:t>
            </a:r>
            <a:r>
              <a:rPr lang="en-IN" b="1" dirty="0"/>
              <a:t>:</a:t>
            </a:r>
            <a:endParaRPr lang="en-IN" dirty="0"/>
          </a:p>
          <a:p>
            <a:r>
              <a:rPr lang="en-IN" b="1" dirty="0"/>
              <a:t>Web Dashboard &amp; App:</a:t>
            </a:r>
            <a:r>
              <a:rPr lang="en-IN" dirty="0"/>
              <a:t> For reporting incidents and sending alerts (example: a web portal for admin monitoring</a:t>
            </a:r>
            <a:r>
              <a:rPr lang="en-IN" dirty="0" smtClean="0"/>
              <a:t>)</a:t>
            </a:r>
            <a:endParaRPr lang="en-IN" dirty="0"/>
          </a:p>
          <a:p>
            <a:r>
              <a:rPr lang="en-IN" b="1" dirty="0"/>
              <a:t>Database:</a:t>
            </a:r>
            <a:r>
              <a:rPr lang="en-IN" dirty="0"/>
              <a:t> MySQL or Firebase to store feedback and incident </a:t>
            </a:r>
            <a:r>
              <a:rPr lang="en-IN" dirty="0" smtClean="0"/>
              <a:t>data</a:t>
            </a:r>
          </a:p>
          <a:p>
            <a:endParaRPr lang="en-IN" dirty="0"/>
          </a:p>
          <a:p>
            <a:pPr marL="285750" indent="-285750">
              <a:buFont typeface="Arial" panose="020B0604020202020204" pitchFamily="34" charset="0"/>
              <a:buChar char="•"/>
            </a:pPr>
            <a:r>
              <a:rPr lang="en-IN" sz="2000" b="1" dirty="0" smtClean="0"/>
              <a:t>Network </a:t>
            </a:r>
            <a:r>
              <a:rPr lang="en-IN" sz="2000" b="1" dirty="0"/>
              <a:t>&amp; Communication:</a:t>
            </a:r>
            <a:endParaRPr lang="en-IN" sz="2000" dirty="0"/>
          </a:p>
          <a:p>
            <a:r>
              <a:rPr lang="en-IN" b="1" dirty="0"/>
              <a:t>Connectivity:</a:t>
            </a:r>
            <a:r>
              <a:rPr lang="en-IN" dirty="0"/>
              <a:t> Wi-Fi/Internet to connect devices and dashboards</a:t>
            </a:r>
          </a:p>
          <a:p>
            <a:r>
              <a:rPr lang="en-IN" b="1" dirty="0"/>
              <a:t>Notification System:</a:t>
            </a:r>
            <a:r>
              <a:rPr lang="en-IN" dirty="0"/>
              <a:t> SMS, email, or push alerts for emergencies</a:t>
            </a:r>
          </a:p>
          <a:p>
            <a:endParaRPr lang="en-IN" dirty="0"/>
          </a:p>
        </p:txBody>
      </p:sp>
    </p:spTree>
    <p:extLst>
      <p:ext uri="{BB962C8B-B14F-4D97-AF65-F5344CB8AC3E}">
        <p14:creationId xmlns:p14="http://schemas.microsoft.com/office/powerpoint/2010/main" val="3174348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73" y="1168400"/>
            <a:ext cx="10995170" cy="5308601"/>
          </a:xfrm>
          <a:prstGeom prst="rect">
            <a:avLst/>
          </a:prstGeom>
        </p:spPr>
      </p:pic>
      <p:sp>
        <p:nvSpPr>
          <p:cNvPr id="10" name="Rectangle 9"/>
          <p:cNvSpPr/>
          <p:nvPr/>
        </p:nvSpPr>
        <p:spPr>
          <a:xfrm>
            <a:off x="1174944" y="230469"/>
            <a:ext cx="10129227" cy="584775"/>
          </a:xfrm>
          <a:prstGeom prst="rect">
            <a:avLst/>
          </a:prstGeom>
        </p:spPr>
        <p:txBody>
          <a:bodyPr wrap="square">
            <a:spAutoFit/>
          </a:bodyPr>
          <a:lstStyle/>
          <a:p>
            <a:r>
              <a:rPr lang="en-US" sz="3200" b="1" dirty="0"/>
              <a:t>Components</a:t>
            </a:r>
            <a:r>
              <a:rPr lang="en-US" sz="2800" b="1" dirty="0"/>
              <a:t> Used in Smart Campus Safety and Feedback System</a:t>
            </a:r>
            <a:endParaRPr lang="en-IN" sz="2800" b="1" dirty="0"/>
          </a:p>
        </p:txBody>
      </p:sp>
    </p:spTree>
    <p:extLst>
      <p:ext uri="{BB962C8B-B14F-4D97-AF65-F5344CB8AC3E}">
        <p14:creationId xmlns:p14="http://schemas.microsoft.com/office/powerpoint/2010/main" val="741453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DF1C89-303A-CCBD-B95B-E6AB5E9D80F8}"/>
              </a:ext>
            </a:extLst>
          </p:cNvPr>
          <p:cNvSpPr txBox="1"/>
          <p:nvPr/>
        </p:nvSpPr>
        <p:spPr>
          <a:xfrm>
            <a:off x="572077" y="1951672"/>
            <a:ext cx="10463646" cy="923330"/>
          </a:xfrm>
          <a:prstGeom prst="rect">
            <a:avLst/>
          </a:prstGeom>
          <a:noFill/>
        </p:spPr>
        <p:txBody>
          <a:bodyPr wrap="square" rtlCol="0">
            <a:spAutoFit/>
          </a:bodyPr>
          <a:lstStyle/>
          <a:p>
            <a:pPr marL="285750" indent="-285750" algn="ctr">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p>
            <a:endParaRPr lang="en-IN" dirty="0"/>
          </a:p>
        </p:txBody>
      </p:sp>
      <p:sp>
        <p:nvSpPr>
          <p:cNvPr id="16386" name="AutoShape 2" descr="blob:https://web.whatsapp.com/5fda11dd-650b-46fb-9af0-8b581ca713f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160338"/>
            <a:ext cx="9067800" cy="6507162"/>
          </a:xfrm>
          <a:prstGeom prst="rect">
            <a:avLst/>
          </a:prstGeom>
        </p:spPr>
      </p:pic>
    </p:spTree>
    <p:extLst>
      <p:ext uri="{BB962C8B-B14F-4D97-AF65-F5344CB8AC3E}">
        <p14:creationId xmlns:p14="http://schemas.microsoft.com/office/powerpoint/2010/main" val="1223437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71BD06-982E-EE93-A813-0C05E7392AC8}"/>
              </a:ext>
            </a:extLst>
          </p:cNvPr>
          <p:cNvSpPr txBox="1"/>
          <p:nvPr/>
        </p:nvSpPr>
        <p:spPr>
          <a:xfrm>
            <a:off x="1467761" y="229351"/>
            <a:ext cx="9088284" cy="523220"/>
          </a:xfrm>
          <a:prstGeom prst="rect">
            <a:avLst/>
          </a:prstGeom>
          <a:no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SYSTEM ARCHITECTURE</a:t>
            </a:r>
            <a:endParaRPr lang="en-IN" sz="2800" b="1" dirty="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03" y="1015999"/>
            <a:ext cx="10058400" cy="5451571"/>
          </a:xfrm>
          <a:prstGeom prst="rect">
            <a:avLst/>
          </a:prstGeom>
        </p:spPr>
      </p:pic>
    </p:spTree>
    <p:extLst>
      <p:ext uri="{BB962C8B-B14F-4D97-AF65-F5344CB8AC3E}">
        <p14:creationId xmlns:p14="http://schemas.microsoft.com/office/powerpoint/2010/main" val="1297945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1169</Words>
  <Application>Microsoft Office PowerPoint</Application>
  <PresentationFormat>Widescreen</PresentationFormat>
  <Paragraphs>160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Sangeetha Raaj</dc:creator>
  <cp:lastModifiedBy>HP</cp:lastModifiedBy>
  <cp:revision>73</cp:revision>
  <dcterms:created xsi:type="dcterms:W3CDTF">2025-05-28T05:32:03Z</dcterms:created>
  <dcterms:modified xsi:type="dcterms:W3CDTF">2026-01-18T12:24:22Z</dcterms:modified>
</cp:coreProperties>
</file>